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charts/chart1.xml" ContentType="application/vnd.openxmlformats-officedocument.drawingml.chart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8.xml" ContentType="application/vnd.openxmlformats-officedocument.themeOverr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68" r:id="rId2"/>
    <p:sldMasterId id="2147483680" r:id="rId3"/>
  </p:sldMasterIdLst>
  <p:notesMasterIdLst>
    <p:notesMasterId r:id="rId65"/>
  </p:notesMasterIdLst>
  <p:handoutMasterIdLst>
    <p:handoutMasterId r:id="rId66"/>
  </p:handoutMasterIdLst>
  <p:sldIdLst>
    <p:sldId id="370" r:id="rId4"/>
    <p:sldId id="577" r:id="rId5"/>
    <p:sldId id="619" r:id="rId6"/>
    <p:sldId id="513" r:id="rId7"/>
    <p:sldId id="422" r:id="rId8"/>
    <p:sldId id="581" r:id="rId9"/>
    <p:sldId id="582" r:id="rId10"/>
    <p:sldId id="583" r:id="rId11"/>
    <p:sldId id="587" r:id="rId12"/>
    <p:sldId id="572" r:id="rId13"/>
    <p:sldId id="563" r:id="rId14"/>
    <p:sldId id="584" r:id="rId15"/>
    <p:sldId id="586" r:id="rId16"/>
    <p:sldId id="423" r:id="rId17"/>
    <p:sldId id="585" r:id="rId18"/>
    <p:sldId id="550" r:id="rId19"/>
    <p:sldId id="612" r:id="rId20"/>
    <p:sldId id="569" r:id="rId21"/>
    <p:sldId id="570" r:id="rId22"/>
    <p:sldId id="424" r:id="rId23"/>
    <p:sldId id="591" r:id="rId24"/>
    <p:sldId id="592" r:id="rId25"/>
    <p:sldId id="593" r:id="rId26"/>
    <p:sldId id="594" r:id="rId27"/>
    <p:sldId id="613" r:id="rId28"/>
    <p:sldId id="597" r:id="rId29"/>
    <p:sldId id="598" r:id="rId30"/>
    <p:sldId id="599" r:id="rId31"/>
    <p:sldId id="600" r:id="rId32"/>
    <p:sldId id="602" r:id="rId33"/>
    <p:sldId id="605" r:id="rId34"/>
    <p:sldId id="606" r:id="rId35"/>
    <p:sldId id="614" r:id="rId36"/>
    <p:sldId id="608" r:id="rId37"/>
    <p:sldId id="492" r:id="rId38"/>
    <p:sldId id="559" r:id="rId39"/>
    <p:sldId id="560" r:id="rId40"/>
    <p:sldId id="620" r:id="rId41"/>
    <p:sldId id="428" r:id="rId42"/>
    <p:sldId id="462" r:id="rId43"/>
    <p:sldId id="467" r:id="rId44"/>
    <p:sldId id="463" r:id="rId45"/>
    <p:sldId id="468" r:id="rId46"/>
    <p:sldId id="464" r:id="rId47"/>
    <p:sldId id="469" r:id="rId48"/>
    <p:sldId id="460" r:id="rId49"/>
    <p:sldId id="445" r:id="rId50"/>
    <p:sldId id="442" r:id="rId51"/>
    <p:sldId id="610" r:id="rId52"/>
    <p:sldId id="455" r:id="rId53"/>
    <p:sldId id="453" r:id="rId54"/>
    <p:sldId id="618" r:id="rId55"/>
    <p:sldId id="617" r:id="rId56"/>
    <p:sldId id="575" r:id="rId57"/>
    <p:sldId id="580" r:id="rId58"/>
    <p:sldId id="615" r:id="rId59"/>
    <p:sldId id="579" r:id="rId60"/>
    <p:sldId id="609" r:id="rId61"/>
    <p:sldId id="576" r:id="rId62"/>
    <p:sldId id="574" r:id="rId63"/>
    <p:sldId id="410" r:id="rId64"/>
  </p:sldIdLst>
  <p:sldSz cx="9144000" cy="6858000" type="screen4x3"/>
  <p:notesSz cx="7010400" cy="120396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FF00"/>
    <a:srgbClr val="3366CC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Estilo temático 2 - Énfasis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Estilo temático 2 - Énfasis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Estilo temático 2 - Énfasis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Estilo temático 2 - Énfasis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36" autoAdjust="0"/>
    <p:restoredTop sz="89279" autoAdjust="0"/>
  </p:normalViewPr>
  <p:slideViewPr>
    <p:cSldViewPr>
      <p:cViewPr varScale="1">
        <p:scale>
          <a:sx n="74" d="100"/>
          <a:sy n="74" d="100"/>
        </p:scale>
        <p:origin x="27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54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B%20Osorno\Documents\Irma%20Jofre\Indicadores%20Asistenciales\02%20Mortalidad\3-01%20Mortalidad%20General%20Chile,%20Region,%20SSO%20x%20Sexo%20(2000-2015).xls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B%20Osorno\Desktop\Grafico%20N&#186;%20observaciones%20REM%202015%20A%202017%20respaldo%20ultimo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DEBIAN\anonymous\REQUERIMIENTO\Ejemplo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s-CL" sz="900" b="1" i="0" u="none" strike="noStrike" baseline="0">
                <a:solidFill>
                  <a:srgbClr val="333399"/>
                </a:solidFill>
                <a:latin typeface="Verdana"/>
                <a:ea typeface="Verdana"/>
                <a:cs typeface="Verdana"/>
              </a:rPr>
              <a:t>TASA DE MORTALIDAD GENERAL </a:t>
            </a:r>
          </a:p>
          <a:p>
            <a:pPr>
              <a:defRPr sz="9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s-CL" sz="900" b="1" i="0" u="none" strike="noStrike" baseline="0">
                <a:solidFill>
                  <a:srgbClr val="333399"/>
                </a:solidFill>
                <a:latin typeface="Verdana"/>
                <a:ea typeface="Verdana"/>
                <a:cs typeface="Verdana"/>
              </a:rPr>
              <a:t>CHILE - SERVICIO DE SALUD OSORNO</a:t>
            </a:r>
          </a:p>
        </c:rich>
      </c:tx>
      <c:layout/>
      <c:overlay val="0"/>
      <c:spPr>
        <a:solidFill>
          <a:srgbClr val="FFFFFF"/>
        </a:solidFill>
        <a:ln w="12700">
          <a:solidFill>
            <a:srgbClr val="000000"/>
          </a:solidFill>
          <a:prstDash val="solid"/>
        </a:ln>
        <a:effectLst>
          <a:outerShdw dist="35921" dir="2700000" algn="br">
            <a:schemeClr val="tx1"/>
          </a:outerShdw>
        </a:effectLst>
      </c:spPr>
    </c:title>
    <c:autoTitleDeleted val="0"/>
    <c:plotArea>
      <c:layout>
        <c:manualLayout>
          <c:layoutTarget val="inner"/>
          <c:xMode val="edge"/>
          <c:yMode val="edge"/>
          <c:x val="0.11214170647705811"/>
          <c:y val="0.18174240329885827"/>
          <c:w val="0.87805999950622771"/>
          <c:h val="0.64637327118692234"/>
        </c:manualLayout>
      </c:layout>
      <c:lineChart>
        <c:grouping val="standard"/>
        <c:varyColors val="0"/>
        <c:ser>
          <c:idx val="0"/>
          <c:order val="0"/>
          <c:tx>
            <c:strRef>
              <c:f>Tabla!$B$4</c:f>
              <c:strCache>
                <c:ptCount val="1"/>
                <c:pt idx="0">
                  <c:v>Chile</c:v>
                </c:pt>
              </c:strCache>
            </c:strRef>
          </c:tx>
          <c:spPr>
            <a:ln w="12700">
              <a:solidFill>
                <a:srgbClr val="FF0000"/>
              </a:solidFill>
              <a:prstDash val="solid"/>
            </a:ln>
          </c:spPr>
          <c:marker>
            <c:symbol val="square"/>
            <c:size val="4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dPt>
            <c:idx val="13"/>
            <c:bubble3D val="0"/>
            <c:spPr>
              <a:ln w="12700">
                <a:solidFill>
                  <a:srgbClr val="FF0000"/>
                </a:solidFill>
                <a:prstDash val="solid"/>
              </a:ln>
            </c:spPr>
          </c:dPt>
          <c:cat>
            <c:numRef>
              <c:f>Tabla!$A$7:$A$22</c:f>
              <c:numCache>
                <c:formatCode>General</c:formatCode>
                <c:ptCount val="16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</c:numCache>
            </c:numRef>
          </c:cat>
          <c:val>
            <c:numRef>
              <c:f>Tabla!$C$7:$C$22</c:f>
              <c:numCache>
                <c:formatCode>_(* #,##0.0_);_(* \(#,##0.0\);_(* "-"??_);_(@_)</c:formatCode>
                <c:ptCount val="16"/>
                <c:pt idx="0">
                  <c:v>5.1185287441361691</c:v>
                </c:pt>
                <c:pt idx="1">
                  <c:v>5.2576860851036038</c:v>
                </c:pt>
                <c:pt idx="2">
                  <c:v>5.1493171132501097</c:v>
                </c:pt>
                <c:pt idx="3">
                  <c:v>5.2559509014082684</c:v>
                </c:pt>
                <c:pt idx="4">
                  <c:v>5.3523877957753809</c:v>
                </c:pt>
                <c:pt idx="5">
                  <c:v>5.2929568179753241</c:v>
                </c:pt>
                <c:pt idx="6">
                  <c:v>5.2115072689934694</c:v>
                </c:pt>
                <c:pt idx="7">
                  <c:v>5.60305972849621</c:v>
                </c:pt>
                <c:pt idx="8">
                  <c:v>5.3788386294722992</c:v>
                </c:pt>
                <c:pt idx="9">
                  <c:v>5.432434870295265</c:v>
                </c:pt>
                <c:pt idx="10">
                  <c:v>5.7288185664498785</c:v>
                </c:pt>
                <c:pt idx="11">
                  <c:v>5.5068716319437394</c:v>
                </c:pt>
                <c:pt idx="12">
                  <c:v>5.6721886289601056</c:v>
                </c:pt>
                <c:pt idx="13">
                  <c:v>5.6585969980340396</c:v>
                </c:pt>
                <c:pt idx="14">
                  <c:v>5.7219648136202963</c:v>
                </c:pt>
                <c:pt idx="15">
                  <c:v>5.7383463563830359</c:v>
                </c:pt>
              </c:numCache>
            </c:numRef>
          </c:val>
          <c:smooth val="1"/>
        </c:ser>
        <c:ser>
          <c:idx val="1"/>
          <c:order val="1"/>
          <c:tx>
            <c:strRef>
              <c:f>Tabla!$I$4</c:f>
              <c:strCache>
                <c:ptCount val="1"/>
                <c:pt idx="0">
                  <c:v>SSO</c:v>
                </c:pt>
              </c:strCache>
            </c:strRef>
          </c:tx>
          <c:spPr>
            <a:ln w="12700">
              <a:solidFill>
                <a:srgbClr val="333399"/>
              </a:solidFill>
              <a:prstDash val="solid"/>
            </a:ln>
          </c:spPr>
          <c:marker>
            <c:symbol val="circle"/>
            <c:size val="4"/>
            <c:spPr>
              <a:solidFill>
                <a:srgbClr val="333399"/>
              </a:solidFill>
              <a:ln>
                <a:solidFill>
                  <a:srgbClr val="333399"/>
                </a:solidFill>
                <a:prstDash val="solid"/>
              </a:ln>
            </c:spPr>
          </c:marker>
          <c:dPt>
            <c:idx val="13"/>
            <c:marker>
              <c:spPr>
                <a:solidFill>
                  <a:srgbClr val="002060"/>
                </a:solidFill>
                <a:ln>
                  <a:solidFill>
                    <a:srgbClr val="333399"/>
                  </a:solidFill>
                  <a:prstDash val="solid"/>
                </a:ln>
              </c:spPr>
            </c:marker>
            <c:bubble3D val="0"/>
          </c:dPt>
          <c:cat>
            <c:numRef>
              <c:f>Tabla!$A$7:$A$22</c:f>
              <c:numCache>
                <c:formatCode>General</c:formatCode>
                <c:ptCount val="16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</c:numCache>
            </c:numRef>
          </c:cat>
          <c:val>
            <c:numRef>
              <c:f>Tabla!$J$7:$J$22</c:f>
              <c:numCache>
                <c:formatCode>_(* #,##0.0_);_(* \(#,##0.0\);_(* "-"??_);_(@_)</c:formatCode>
                <c:ptCount val="16"/>
                <c:pt idx="0">
                  <c:v>6.4247434764655473</c:v>
                </c:pt>
                <c:pt idx="1">
                  <c:v>6.670200547751568</c:v>
                </c:pt>
                <c:pt idx="2">
                  <c:v>6.3827261977502205</c:v>
                </c:pt>
                <c:pt idx="3">
                  <c:v>6.5915224361077209</c:v>
                </c:pt>
                <c:pt idx="4">
                  <c:v>6.5379961172486443</c:v>
                </c:pt>
                <c:pt idx="5">
                  <c:v>6.8178372642020229</c:v>
                </c:pt>
                <c:pt idx="6">
                  <c:v>6.7337451277469151</c:v>
                </c:pt>
                <c:pt idx="7">
                  <c:v>6.9211445482544436</c:v>
                </c:pt>
                <c:pt idx="8">
                  <c:v>6.9539717382356976</c:v>
                </c:pt>
                <c:pt idx="9">
                  <c:v>6.7849330051955157</c:v>
                </c:pt>
                <c:pt idx="10">
                  <c:v>6.8466611882022832</c:v>
                </c:pt>
                <c:pt idx="11">
                  <c:v>6.7367114647353343</c:v>
                </c:pt>
                <c:pt idx="12">
                  <c:v>7.2911585689139606</c:v>
                </c:pt>
                <c:pt idx="13">
                  <c:v>7.2075489591730282</c:v>
                </c:pt>
                <c:pt idx="14">
                  <c:v>7.2699643409112493</c:v>
                </c:pt>
                <c:pt idx="15">
                  <c:v>7.4904262584175445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839312"/>
        <c:axId val="168471528"/>
      </c:lineChart>
      <c:catAx>
        <c:axId val="170839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pPr>
            <a:endParaRPr lang="es-CL"/>
          </a:p>
        </c:txPr>
        <c:crossAx val="16847152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68471528"/>
        <c:scaling>
          <c:orientation val="minMax"/>
          <c:max val="1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dash"/>
            </a:ln>
          </c:spPr>
        </c:majorGridlines>
        <c:title>
          <c:tx>
            <c:rich>
              <a:bodyPr/>
              <a:lstStyle/>
              <a:p>
                <a:pPr>
                  <a:defRPr sz="900" b="0" i="0" u="none" strike="noStrike" baseline="0">
                    <a:solidFill>
                      <a:srgbClr val="000000"/>
                    </a:solidFill>
                    <a:latin typeface="Verdana"/>
                    <a:ea typeface="Verdana"/>
                    <a:cs typeface="Verdana"/>
                  </a:defRPr>
                </a:pPr>
                <a:r>
                  <a:rPr lang="es-CL"/>
                  <a:t>Tasa x 1.000 Habitantes</a:t>
                </a:r>
              </a:p>
            </c:rich>
          </c:tx>
          <c:layout>
            <c:manualLayout>
              <c:xMode val="edge"/>
              <c:yMode val="edge"/>
              <c:x val="3.1007709402178389E-2"/>
              <c:y val="0.34578490441731224"/>
            </c:manualLayout>
          </c:layout>
          <c:overlay val="0"/>
          <c:spPr>
            <a:noFill/>
            <a:ln w="25400">
              <a:noFill/>
            </a:ln>
          </c:spPr>
        </c:title>
        <c:numFmt formatCode="#,##0" sourceLinked="0"/>
        <c:majorTickMark val="none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pPr>
            <a:endParaRPr lang="es-CL"/>
          </a:p>
        </c:txPr>
        <c:crossAx val="170839312"/>
        <c:crosses val="autoZero"/>
        <c:crossBetween val="between"/>
        <c:majorUnit val="2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800"/>
            </a:pPr>
            <a:endParaRPr lang="es-CL"/>
          </a:p>
        </c:txPr>
      </c:dTable>
      <c:spPr>
        <a:noFill/>
        <a:ln w="3175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  <a:effectLst>
      <a:outerShdw dist="35921" dir="2700000" algn="br">
        <a:srgbClr val="000000"/>
      </a:outerShdw>
    </a:effectLst>
  </c:spPr>
  <c:txPr>
    <a:bodyPr/>
    <a:lstStyle/>
    <a:p>
      <a:pPr>
        <a:defRPr sz="27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s-C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dirty="0">
                <a:solidFill>
                  <a:srgbClr val="FF0000"/>
                </a:solidFill>
              </a:rPr>
              <a:t>Total de </a:t>
            </a:r>
            <a:r>
              <a:rPr lang="es-CL" dirty="0" err="1">
                <a:solidFill>
                  <a:srgbClr val="FF0000"/>
                </a:solidFill>
              </a:rPr>
              <a:t>Obs</a:t>
            </a:r>
            <a:r>
              <a:rPr lang="es-CL" dirty="0">
                <a:solidFill>
                  <a:srgbClr val="FF0000"/>
                </a:solidFill>
              </a:rPr>
              <a:t>. REM 2015 - Noviembre 2017</a:t>
            </a:r>
          </a:p>
          <a:p>
            <a:pPr>
              <a:defRPr/>
            </a:pPr>
            <a:r>
              <a:rPr lang="es-CL" dirty="0">
                <a:solidFill>
                  <a:srgbClr val="FF0000"/>
                </a:solidFill>
              </a:rPr>
              <a:t>Hospitales y Otros</a:t>
            </a:r>
            <a:r>
              <a:rPr lang="es-CL" baseline="0" dirty="0">
                <a:solidFill>
                  <a:srgbClr val="FF0000"/>
                </a:solidFill>
              </a:rPr>
              <a:t> Establecimientos de </a:t>
            </a:r>
            <a:r>
              <a:rPr lang="es-CL" baseline="0" dirty="0" smtClean="0">
                <a:solidFill>
                  <a:srgbClr val="FF0000"/>
                </a:solidFill>
              </a:rPr>
              <a:t>DSSO</a:t>
            </a:r>
            <a:endParaRPr lang="es-CL" dirty="0">
              <a:solidFill>
                <a:srgbClr val="FF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>
        <c:manualLayout>
          <c:layoutTarget val="inner"/>
          <c:xMode val="edge"/>
          <c:yMode val="edge"/>
          <c:x val="0.18426119937804958"/>
          <c:y val="0.15060158385073238"/>
          <c:w val="0.79531811704879507"/>
          <c:h val="0.80091526515421418"/>
        </c:manualLayout>
      </c:layout>
      <c:barChart>
        <c:barDir val="bar"/>
        <c:grouping val="clustered"/>
        <c:varyColors val="0"/>
        <c:ser>
          <c:idx val="3"/>
          <c:order val="0"/>
          <c:tx>
            <c:strRef>
              <c:f>Datos!$B$1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Datos!$A$2:$A$14</c:f>
              <c:strCache>
                <c:ptCount val="13"/>
                <c:pt idx="0">
                  <c:v>H. MSJ de la Costa</c:v>
                </c:pt>
                <c:pt idx="1">
                  <c:v>H. Puerto Octay</c:v>
                </c:pt>
                <c:pt idx="2">
                  <c:v>H. Base San José Osorno</c:v>
                </c:pt>
                <c:pt idx="3">
                  <c:v>H. PS. Quilacahuin</c:v>
                </c:pt>
                <c:pt idx="4">
                  <c:v>H. Purranque</c:v>
                </c:pt>
                <c:pt idx="5">
                  <c:v>H. Río Negro</c:v>
                </c:pt>
                <c:pt idx="6">
                  <c:v>PRAIS</c:v>
                </c:pt>
                <c:pt idx="7">
                  <c:v>C.D. de Rehabilitación</c:v>
                </c:pt>
                <c:pt idx="8">
                  <c:v>SAFU</c:v>
                </c:pt>
                <c:pt idx="9">
                  <c:v>Dirección S.S.O</c:v>
                </c:pt>
                <c:pt idx="10">
                  <c:v>C. Minusv. Purranque</c:v>
                </c:pt>
                <c:pt idx="11">
                  <c:v>Clinica Dental Movil</c:v>
                </c:pt>
                <c:pt idx="12">
                  <c:v>COSAM Rahue</c:v>
                </c:pt>
              </c:strCache>
            </c:strRef>
          </c:cat>
          <c:val>
            <c:numRef>
              <c:f>Datos!$B$2:$B$14</c:f>
              <c:numCache>
                <c:formatCode>General</c:formatCode>
                <c:ptCount val="13"/>
                <c:pt idx="0">
                  <c:v>38</c:v>
                </c:pt>
                <c:pt idx="1">
                  <c:v>41</c:v>
                </c:pt>
                <c:pt idx="2">
                  <c:v>9</c:v>
                </c:pt>
                <c:pt idx="3">
                  <c:v>26</c:v>
                </c:pt>
                <c:pt idx="4">
                  <c:v>14</c:v>
                </c:pt>
                <c:pt idx="5">
                  <c:v>9</c:v>
                </c:pt>
                <c:pt idx="6">
                  <c:v>8</c:v>
                </c:pt>
                <c:pt idx="7">
                  <c:v>0</c:v>
                </c:pt>
                <c:pt idx="8">
                  <c:v>6</c:v>
                </c:pt>
                <c:pt idx="9">
                  <c:v>2</c:v>
                </c:pt>
                <c:pt idx="10">
                  <c:v>5</c:v>
                </c:pt>
                <c:pt idx="11">
                  <c:v>3</c:v>
                </c:pt>
                <c:pt idx="12" formatCode="@">
                  <c:v>0</c:v>
                </c:pt>
              </c:numCache>
            </c:numRef>
          </c:val>
        </c:ser>
        <c:ser>
          <c:idx val="1"/>
          <c:order val="1"/>
          <c:tx>
            <c:strRef>
              <c:f>Datos!$C$1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Datos!$A$2:$A$14</c:f>
              <c:strCache>
                <c:ptCount val="13"/>
                <c:pt idx="0">
                  <c:v>H. MSJ de la Costa</c:v>
                </c:pt>
                <c:pt idx="1">
                  <c:v>H. Puerto Octay</c:v>
                </c:pt>
                <c:pt idx="2">
                  <c:v>H. Base San José Osorno</c:v>
                </c:pt>
                <c:pt idx="3">
                  <c:v>H. PS. Quilacahuin</c:v>
                </c:pt>
                <c:pt idx="4">
                  <c:v>H. Purranque</c:v>
                </c:pt>
                <c:pt idx="5">
                  <c:v>H. Río Negro</c:v>
                </c:pt>
                <c:pt idx="6">
                  <c:v>PRAIS</c:v>
                </c:pt>
                <c:pt idx="7">
                  <c:v>C.D. de Rehabilitación</c:v>
                </c:pt>
                <c:pt idx="8">
                  <c:v>SAFU</c:v>
                </c:pt>
                <c:pt idx="9">
                  <c:v>Dirección S.S.O</c:v>
                </c:pt>
                <c:pt idx="10">
                  <c:v>C. Minusv. Purranque</c:v>
                </c:pt>
                <c:pt idx="11">
                  <c:v>Clinica Dental Movil</c:v>
                </c:pt>
                <c:pt idx="12">
                  <c:v>COSAM Rahue</c:v>
                </c:pt>
              </c:strCache>
            </c:strRef>
          </c:cat>
          <c:val>
            <c:numRef>
              <c:f>Datos!$C$2:$C$14</c:f>
              <c:numCache>
                <c:formatCode>General</c:formatCode>
                <c:ptCount val="13"/>
                <c:pt idx="0">
                  <c:v>29</c:v>
                </c:pt>
                <c:pt idx="1">
                  <c:v>21</c:v>
                </c:pt>
                <c:pt idx="2">
                  <c:v>22</c:v>
                </c:pt>
                <c:pt idx="3">
                  <c:v>19</c:v>
                </c:pt>
                <c:pt idx="4">
                  <c:v>8</c:v>
                </c:pt>
                <c:pt idx="5">
                  <c:v>12</c:v>
                </c:pt>
                <c:pt idx="6">
                  <c:v>14</c:v>
                </c:pt>
                <c:pt idx="7">
                  <c:v>1</c:v>
                </c:pt>
                <c:pt idx="8">
                  <c:v>7</c:v>
                </c:pt>
                <c:pt idx="9">
                  <c:v>8</c:v>
                </c:pt>
                <c:pt idx="10">
                  <c:v>6</c:v>
                </c:pt>
                <c:pt idx="11">
                  <c:v>2</c:v>
                </c:pt>
                <c:pt idx="12">
                  <c:v>6</c:v>
                </c:pt>
              </c:numCache>
            </c:numRef>
          </c:val>
        </c:ser>
        <c:ser>
          <c:idx val="2"/>
          <c:order val="2"/>
          <c:tx>
            <c:strRef>
              <c:f>Datos!$D$1</c:f>
              <c:strCache>
                <c:ptCount val="1"/>
                <c:pt idx="0">
                  <c:v>2017*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Datos!$A$2:$A$14</c:f>
              <c:strCache>
                <c:ptCount val="13"/>
                <c:pt idx="0">
                  <c:v>H. MSJ de la Costa</c:v>
                </c:pt>
                <c:pt idx="1">
                  <c:v>H. Puerto Octay</c:v>
                </c:pt>
                <c:pt idx="2">
                  <c:v>H. Base San José Osorno</c:v>
                </c:pt>
                <c:pt idx="3">
                  <c:v>H. PS. Quilacahuin</c:v>
                </c:pt>
                <c:pt idx="4">
                  <c:v>H. Purranque</c:v>
                </c:pt>
                <c:pt idx="5">
                  <c:v>H. Río Negro</c:v>
                </c:pt>
                <c:pt idx="6">
                  <c:v>PRAIS</c:v>
                </c:pt>
                <c:pt idx="7">
                  <c:v>C.D. de Rehabilitación</c:v>
                </c:pt>
                <c:pt idx="8">
                  <c:v>SAFU</c:v>
                </c:pt>
                <c:pt idx="9">
                  <c:v>Dirección S.S.O</c:v>
                </c:pt>
                <c:pt idx="10">
                  <c:v>C. Minusv. Purranque</c:v>
                </c:pt>
                <c:pt idx="11">
                  <c:v>Clinica Dental Movil</c:v>
                </c:pt>
                <c:pt idx="12">
                  <c:v>COSAM Rahue</c:v>
                </c:pt>
              </c:strCache>
            </c:strRef>
          </c:cat>
          <c:val>
            <c:numRef>
              <c:f>Datos!$D$2:$D$14</c:f>
              <c:numCache>
                <c:formatCode>General</c:formatCode>
                <c:ptCount val="13"/>
                <c:pt idx="0">
                  <c:v>71</c:v>
                </c:pt>
                <c:pt idx="1">
                  <c:v>57</c:v>
                </c:pt>
                <c:pt idx="2">
                  <c:v>34</c:v>
                </c:pt>
                <c:pt idx="3">
                  <c:v>25</c:v>
                </c:pt>
                <c:pt idx="4">
                  <c:v>16</c:v>
                </c:pt>
                <c:pt idx="5">
                  <c:v>13</c:v>
                </c:pt>
                <c:pt idx="6">
                  <c:v>10</c:v>
                </c:pt>
                <c:pt idx="7">
                  <c:v>12</c:v>
                </c:pt>
                <c:pt idx="8">
                  <c:v>7</c:v>
                </c:pt>
                <c:pt idx="9">
                  <c:v>4</c:v>
                </c:pt>
                <c:pt idx="10">
                  <c:v>5</c:v>
                </c:pt>
                <c:pt idx="11">
                  <c:v>6</c:v>
                </c:pt>
                <c:pt idx="12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168584424"/>
        <c:axId val="171127016"/>
        <c:extLst/>
      </c:barChart>
      <c:catAx>
        <c:axId val="16858442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71127016"/>
        <c:crosses val="autoZero"/>
        <c:auto val="1"/>
        <c:lblAlgn val="ctr"/>
        <c:lblOffset val="100"/>
        <c:noMultiLvlLbl val="0"/>
      </c:catAx>
      <c:valAx>
        <c:axId val="171127016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68584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8920113107710299"/>
          <c:y val="0.67422925797499922"/>
          <c:w val="8.1468016391710862E-2"/>
          <c:h val="0.10423635556680436"/>
        </c:manualLayout>
      </c:layout>
      <c:overlay val="0"/>
      <c:spPr>
        <a:noFill/>
        <a:ln>
          <a:solidFill>
            <a:sysClr val="windowText" lastClr="000000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dirty="0">
                <a:solidFill>
                  <a:srgbClr val="FF0000"/>
                </a:solidFill>
              </a:rPr>
              <a:t>Total de </a:t>
            </a:r>
            <a:r>
              <a:rPr lang="es-CL" dirty="0" smtClean="0">
                <a:solidFill>
                  <a:srgbClr val="FF0000"/>
                </a:solidFill>
              </a:rPr>
              <a:t>Observaciones </a:t>
            </a:r>
            <a:r>
              <a:rPr lang="es-CL" dirty="0">
                <a:solidFill>
                  <a:srgbClr val="FF0000"/>
                </a:solidFill>
              </a:rPr>
              <a:t>REM 2015 a </a:t>
            </a:r>
            <a:r>
              <a:rPr lang="es-CL" dirty="0" smtClean="0">
                <a:solidFill>
                  <a:srgbClr val="FF0000"/>
                </a:solidFill>
              </a:rPr>
              <a:t>2017*</a:t>
            </a:r>
            <a:endParaRPr lang="es-CL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s-CL" dirty="0">
                <a:solidFill>
                  <a:srgbClr val="FF0000"/>
                </a:solidFill>
              </a:rPr>
              <a:t>Establecimientos Municipales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>
        <c:manualLayout>
          <c:layoutTarget val="inner"/>
          <c:xMode val="edge"/>
          <c:yMode val="edge"/>
          <c:x val="0.17119198358189577"/>
          <c:y val="0.14804527189343691"/>
          <c:w val="0.80033056411116676"/>
          <c:h val="0.81987321362052135"/>
        </c:manualLayout>
      </c:layout>
      <c:barChart>
        <c:barDir val="bar"/>
        <c:grouping val="clustered"/>
        <c:varyColors val="0"/>
        <c:ser>
          <c:idx val="3"/>
          <c:order val="1"/>
          <c:tx>
            <c:strRef>
              <c:f>Datos!$B$17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Datos!$A$19:$A$35</c:f>
              <c:strCache>
                <c:ptCount val="17"/>
                <c:pt idx="0">
                  <c:v>CESFAM P. Jauregui</c:v>
                </c:pt>
                <c:pt idx="1">
                  <c:v>CESFAM V Centenario</c:v>
                </c:pt>
                <c:pt idx="2">
                  <c:v>CECOSF Murrinumo</c:v>
                </c:pt>
                <c:pt idx="3">
                  <c:v>CESFAM Ovejeria</c:v>
                </c:pt>
                <c:pt idx="4">
                  <c:v>CESFAM R. Alto</c:v>
                </c:pt>
                <c:pt idx="5">
                  <c:v>CESFAM P. Alegre</c:v>
                </c:pt>
                <c:pt idx="6">
                  <c:v>CESFAM M. Lopetegui</c:v>
                </c:pt>
                <c:pt idx="7">
                  <c:v>CECOSF M. Rodríguez</c:v>
                </c:pt>
                <c:pt idx="8">
                  <c:v>SAPU Odont. P. Jauregui</c:v>
                </c:pt>
                <c:pt idx="9">
                  <c:v>CESFAM Purranque</c:v>
                </c:pt>
                <c:pt idx="10">
                  <c:v>CESFAM Entre Lagos</c:v>
                </c:pt>
                <c:pt idx="11">
                  <c:v>CECOF El Encanto</c:v>
                </c:pt>
                <c:pt idx="12">
                  <c:v>CESFAM P. Pablo Araya</c:v>
                </c:pt>
                <c:pt idx="13">
                  <c:v>CECOF Riachuelo</c:v>
                </c:pt>
                <c:pt idx="14">
                  <c:v>CESFAM  San Pablo</c:v>
                </c:pt>
                <c:pt idx="15">
                  <c:v>CESFAM Bahia Mansa</c:v>
                </c:pt>
                <c:pt idx="16">
                  <c:v>CESFAM Puaucho </c:v>
                </c:pt>
              </c:strCache>
            </c:strRef>
          </c:cat>
          <c:val>
            <c:numRef>
              <c:f>Datos!$B$19:$B$35</c:f>
              <c:numCache>
                <c:formatCode>General</c:formatCode>
                <c:ptCount val="17"/>
                <c:pt idx="0">
                  <c:v>26</c:v>
                </c:pt>
                <c:pt idx="1">
                  <c:v>16</c:v>
                </c:pt>
                <c:pt idx="2">
                  <c:v>19</c:v>
                </c:pt>
                <c:pt idx="3">
                  <c:v>50</c:v>
                </c:pt>
                <c:pt idx="4">
                  <c:v>21</c:v>
                </c:pt>
                <c:pt idx="5">
                  <c:v>23</c:v>
                </c:pt>
                <c:pt idx="6">
                  <c:v>2</c:v>
                </c:pt>
                <c:pt idx="7">
                  <c:v>27</c:v>
                </c:pt>
                <c:pt idx="8">
                  <c:v>2</c:v>
                </c:pt>
                <c:pt idx="9">
                  <c:v>31</c:v>
                </c:pt>
                <c:pt idx="10">
                  <c:v>27</c:v>
                </c:pt>
                <c:pt idx="11">
                  <c:v>19</c:v>
                </c:pt>
                <c:pt idx="12">
                  <c:v>21</c:v>
                </c:pt>
                <c:pt idx="13">
                  <c:v>16</c:v>
                </c:pt>
                <c:pt idx="14">
                  <c:v>25</c:v>
                </c:pt>
                <c:pt idx="15">
                  <c:v>30</c:v>
                </c:pt>
                <c:pt idx="16">
                  <c:v>13</c:v>
                </c:pt>
              </c:numCache>
            </c:numRef>
          </c:val>
        </c:ser>
        <c:ser>
          <c:idx val="1"/>
          <c:order val="2"/>
          <c:tx>
            <c:strRef>
              <c:f>Datos!$C$38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Datos!$A$19:$A$35</c:f>
              <c:strCache>
                <c:ptCount val="17"/>
                <c:pt idx="0">
                  <c:v>CESFAM P. Jauregui</c:v>
                </c:pt>
                <c:pt idx="1">
                  <c:v>CESFAM V Centenario</c:v>
                </c:pt>
                <c:pt idx="2">
                  <c:v>CECOSF Murrinumo</c:v>
                </c:pt>
                <c:pt idx="3">
                  <c:v>CESFAM Ovejeria</c:v>
                </c:pt>
                <c:pt idx="4">
                  <c:v>CESFAM R. Alto</c:v>
                </c:pt>
                <c:pt idx="5">
                  <c:v>CESFAM P. Alegre</c:v>
                </c:pt>
                <c:pt idx="6">
                  <c:v>CESFAM M. Lopetegui</c:v>
                </c:pt>
                <c:pt idx="7">
                  <c:v>CECOSF M. Rodríguez</c:v>
                </c:pt>
                <c:pt idx="8">
                  <c:v>SAPU Odont. P. Jauregui</c:v>
                </c:pt>
                <c:pt idx="9">
                  <c:v>CESFAM Purranque</c:v>
                </c:pt>
                <c:pt idx="10">
                  <c:v>CESFAM Entre Lagos</c:v>
                </c:pt>
                <c:pt idx="11">
                  <c:v>CECOF El Encanto</c:v>
                </c:pt>
                <c:pt idx="12">
                  <c:v>CESFAM P. Pablo Araya</c:v>
                </c:pt>
                <c:pt idx="13">
                  <c:v>CECOF Riachuelo</c:v>
                </c:pt>
                <c:pt idx="14">
                  <c:v>CESFAM  San Pablo</c:v>
                </c:pt>
                <c:pt idx="15">
                  <c:v>CESFAM Bahia Mansa</c:v>
                </c:pt>
                <c:pt idx="16">
                  <c:v>CESFAM Puaucho </c:v>
                </c:pt>
              </c:strCache>
            </c:strRef>
          </c:cat>
          <c:val>
            <c:numRef>
              <c:f>Datos!$C$19:$C$35</c:f>
              <c:numCache>
                <c:formatCode>General</c:formatCode>
                <c:ptCount val="17"/>
                <c:pt idx="0">
                  <c:v>37</c:v>
                </c:pt>
                <c:pt idx="1">
                  <c:v>18</c:v>
                </c:pt>
                <c:pt idx="2">
                  <c:v>37</c:v>
                </c:pt>
                <c:pt idx="3">
                  <c:v>16</c:v>
                </c:pt>
                <c:pt idx="4">
                  <c:v>24</c:v>
                </c:pt>
                <c:pt idx="5">
                  <c:v>35</c:v>
                </c:pt>
                <c:pt idx="6">
                  <c:v>4</c:v>
                </c:pt>
                <c:pt idx="7">
                  <c:v>24</c:v>
                </c:pt>
                <c:pt idx="8">
                  <c:v>3</c:v>
                </c:pt>
                <c:pt idx="9">
                  <c:v>33</c:v>
                </c:pt>
                <c:pt idx="10">
                  <c:v>49</c:v>
                </c:pt>
                <c:pt idx="11">
                  <c:v>40</c:v>
                </c:pt>
                <c:pt idx="12">
                  <c:v>12</c:v>
                </c:pt>
                <c:pt idx="13">
                  <c:v>8</c:v>
                </c:pt>
                <c:pt idx="14">
                  <c:v>26</c:v>
                </c:pt>
                <c:pt idx="15">
                  <c:v>49</c:v>
                </c:pt>
                <c:pt idx="16">
                  <c:v>20</c:v>
                </c:pt>
              </c:numCache>
            </c:numRef>
          </c:val>
        </c:ser>
        <c:ser>
          <c:idx val="2"/>
          <c:order val="3"/>
          <c:tx>
            <c:strRef>
              <c:f>Datos!$D$17</c:f>
              <c:strCache>
                <c:ptCount val="1"/>
                <c:pt idx="0">
                  <c:v>2017*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Datos!$A$19:$A$35</c:f>
              <c:strCache>
                <c:ptCount val="17"/>
                <c:pt idx="0">
                  <c:v>CESFAM P. Jauregui</c:v>
                </c:pt>
                <c:pt idx="1">
                  <c:v>CESFAM V Centenario</c:v>
                </c:pt>
                <c:pt idx="2">
                  <c:v>CECOSF Murrinumo</c:v>
                </c:pt>
                <c:pt idx="3">
                  <c:v>CESFAM Ovejeria</c:v>
                </c:pt>
                <c:pt idx="4">
                  <c:v>CESFAM R. Alto</c:v>
                </c:pt>
                <c:pt idx="5">
                  <c:v>CESFAM P. Alegre</c:v>
                </c:pt>
                <c:pt idx="6">
                  <c:v>CESFAM M. Lopetegui</c:v>
                </c:pt>
                <c:pt idx="7">
                  <c:v>CECOSF M. Rodríguez</c:v>
                </c:pt>
                <c:pt idx="8">
                  <c:v>SAPU Odont. P. Jauregui</c:v>
                </c:pt>
                <c:pt idx="9">
                  <c:v>CESFAM Purranque</c:v>
                </c:pt>
                <c:pt idx="10">
                  <c:v>CESFAM Entre Lagos</c:v>
                </c:pt>
                <c:pt idx="11">
                  <c:v>CECOF El Encanto</c:v>
                </c:pt>
                <c:pt idx="12">
                  <c:v>CESFAM P. Pablo Araya</c:v>
                </c:pt>
                <c:pt idx="13">
                  <c:v>CECOF Riachuelo</c:v>
                </c:pt>
                <c:pt idx="14">
                  <c:v>CESFAM  San Pablo</c:v>
                </c:pt>
                <c:pt idx="15">
                  <c:v>CESFAM Bahia Mansa</c:v>
                </c:pt>
                <c:pt idx="16">
                  <c:v>CESFAM Puaucho </c:v>
                </c:pt>
              </c:strCache>
            </c:strRef>
          </c:cat>
          <c:val>
            <c:numRef>
              <c:f>Datos!$D$19:$D$35</c:f>
              <c:numCache>
                <c:formatCode>General</c:formatCode>
                <c:ptCount val="17"/>
                <c:pt idx="0">
                  <c:v>85</c:v>
                </c:pt>
                <c:pt idx="1">
                  <c:v>65</c:v>
                </c:pt>
                <c:pt idx="2">
                  <c:v>57</c:v>
                </c:pt>
                <c:pt idx="3">
                  <c:v>30</c:v>
                </c:pt>
                <c:pt idx="4">
                  <c:v>29</c:v>
                </c:pt>
                <c:pt idx="5">
                  <c:v>26</c:v>
                </c:pt>
                <c:pt idx="6">
                  <c:v>24</c:v>
                </c:pt>
                <c:pt idx="7">
                  <c:v>13</c:v>
                </c:pt>
                <c:pt idx="8">
                  <c:v>11</c:v>
                </c:pt>
                <c:pt idx="9">
                  <c:v>64</c:v>
                </c:pt>
                <c:pt idx="10">
                  <c:v>86</c:v>
                </c:pt>
                <c:pt idx="11">
                  <c:v>48</c:v>
                </c:pt>
                <c:pt idx="12">
                  <c:v>39</c:v>
                </c:pt>
                <c:pt idx="13">
                  <c:v>14</c:v>
                </c:pt>
                <c:pt idx="14">
                  <c:v>40</c:v>
                </c:pt>
                <c:pt idx="15">
                  <c:v>55</c:v>
                </c:pt>
                <c:pt idx="16">
                  <c:v>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233444040"/>
        <c:axId val="233444432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Datos!$E$17</c15:sqref>
                        </c15:formulaRef>
                      </c:ext>
                    </c:extLst>
                    <c:strCache>
                      <c:ptCount val="1"/>
                      <c:pt idx="0">
                        <c:v>Periodo 
2015 - 2017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1">
                          <a:shade val="51000"/>
                          <a:satMod val="130000"/>
                        </a:schemeClr>
                      </a:gs>
                      <a:gs pos="80000">
                        <a:schemeClr val="accent1">
                          <a:shade val="93000"/>
                          <a:satMod val="130000"/>
                        </a:schemeClr>
                      </a:gs>
                      <a:gs pos="100000">
                        <a:schemeClr val="accent1">
                          <a:shade val="94000"/>
                          <a:satMod val="135000"/>
                        </a:schemeClr>
                      </a:gs>
                    </a:gsLst>
                    <a:lin ang="16200000" scaled="0"/>
                  </a:gradFill>
                  <a:ln>
                    <a:noFill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>
                    <a:bevelT w="63500" h="25400"/>
                  </a:sp3d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Datos!$A$19:$A$35</c15:sqref>
                        </c15:formulaRef>
                      </c:ext>
                    </c:extLst>
                    <c:strCache>
                      <c:ptCount val="17"/>
                      <c:pt idx="0">
                        <c:v>CESFAM P. Jauregui</c:v>
                      </c:pt>
                      <c:pt idx="1">
                        <c:v>CESFAM V Centenario</c:v>
                      </c:pt>
                      <c:pt idx="2">
                        <c:v>CECOSF Murrinumo</c:v>
                      </c:pt>
                      <c:pt idx="3">
                        <c:v>CESFAM Ovejeria</c:v>
                      </c:pt>
                      <c:pt idx="4">
                        <c:v>CESFAM R. Alto</c:v>
                      </c:pt>
                      <c:pt idx="5">
                        <c:v>CESFAM P. Alegre</c:v>
                      </c:pt>
                      <c:pt idx="6">
                        <c:v>CESFAM M. Lopetegui</c:v>
                      </c:pt>
                      <c:pt idx="7">
                        <c:v>CECOSF M. Rodríguez</c:v>
                      </c:pt>
                      <c:pt idx="8">
                        <c:v>SAPU Odont. P. Jauregui</c:v>
                      </c:pt>
                      <c:pt idx="9">
                        <c:v>CESFAM Purranque</c:v>
                      </c:pt>
                      <c:pt idx="10">
                        <c:v>CESFAM Entre Lagos</c:v>
                      </c:pt>
                      <c:pt idx="11">
                        <c:v>CECOF El Encanto</c:v>
                      </c:pt>
                      <c:pt idx="12">
                        <c:v>CESFAM P. Pablo Araya</c:v>
                      </c:pt>
                      <c:pt idx="13">
                        <c:v>CECOF Riachuelo</c:v>
                      </c:pt>
                      <c:pt idx="14">
                        <c:v>CESFAM  San Pablo</c:v>
                      </c:pt>
                      <c:pt idx="15">
                        <c:v>CESFAM Bahia Mansa</c:v>
                      </c:pt>
                      <c:pt idx="16">
                        <c:v>CESFAM Puaucho 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Datos!$E$19:$E$35</c15:sqref>
                        </c15:formulaRef>
                      </c:ext>
                    </c:extLst>
                    <c:numCache>
                      <c:formatCode>General</c:formatCode>
                      <c:ptCount val="17"/>
                      <c:pt idx="0">
                        <c:v>148</c:v>
                      </c:pt>
                      <c:pt idx="1">
                        <c:v>99</c:v>
                      </c:pt>
                      <c:pt idx="2">
                        <c:v>113</c:v>
                      </c:pt>
                      <c:pt idx="3">
                        <c:v>96</c:v>
                      </c:pt>
                      <c:pt idx="4">
                        <c:v>74</c:v>
                      </c:pt>
                      <c:pt idx="5">
                        <c:v>84</c:v>
                      </c:pt>
                      <c:pt idx="6">
                        <c:v>30</c:v>
                      </c:pt>
                      <c:pt idx="7">
                        <c:v>64</c:v>
                      </c:pt>
                      <c:pt idx="8">
                        <c:v>16</c:v>
                      </c:pt>
                      <c:pt idx="9">
                        <c:v>128</c:v>
                      </c:pt>
                      <c:pt idx="10">
                        <c:v>162</c:v>
                      </c:pt>
                      <c:pt idx="11">
                        <c:v>107</c:v>
                      </c:pt>
                      <c:pt idx="12">
                        <c:v>72</c:v>
                      </c:pt>
                      <c:pt idx="13">
                        <c:v>38</c:v>
                      </c:pt>
                      <c:pt idx="14">
                        <c:v>91</c:v>
                      </c:pt>
                      <c:pt idx="15">
                        <c:v>134</c:v>
                      </c:pt>
                      <c:pt idx="16">
                        <c:v>58</c:v>
                      </c:pt>
                    </c:numCache>
                  </c:numRef>
                </c:val>
              </c15:ser>
            </c15:filteredBarSeries>
          </c:ext>
        </c:extLst>
      </c:barChart>
      <c:catAx>
        <c:axId val="23344404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33444432"/>
        <c:crosses val="autoZero"/>
        <c:auto val="1"/>
        <c:lblAlgn val="ctr"/>
        <c:lblOffset val="100"/>
        <c:noMultiLvlLbl val="0"/>
      </c:catAx>
      <c:valAx>
        <c:axId val="233444432"/>
        <c:scaling>
          <c:orientation val="minMax"/>
          <c:max val="90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33444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0990450442366835"/>
          <c:y val="0.33846869081729941"/>
          <c:w val="6.1981201760865481E-2"/>
          <c:h val="0.10685362186445259"/>
        </c:manualLayout>
      </c:layout>
      <c:overlay val="0"/>
      <c:spPr>
        <a:noFill/>
        <a:ln>
          <a:solidFill>
            <a:sysClr val="windowText" lastClr="000000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dirty="0">
                <a:solidFill>
                  <a:srgbClr val="FF0000"/>
                </a:solidFill>
              </a:rPr>
              <a:t>Total de </a:t>
            </a:r>
            <a:r>
              <a:rPr lang="es-CL" dirty="0" smtClean="0">
                <a:solidFill>
                  <a:srgbClr val="FF0000"/>
                </a:solidFill>
              </a:rPr>
              <a:t>Observaciones </a:t>
            </a:r>
            <a:r>
              <a:rPr lang="es-CL" dirty="0">
                <a:solidFill>
                  <a:srgbClr val="FF0000"/>
                </a:solidFill>
              </a:rPr>
              <a:t>REM 2015 a </a:t>
            </a:r>
            <a:r>
              <a:rPr lang="es-CL" dirty="0" smtClean="0">
                <a:solidFill>
                  <a:srgbClr val="FF0000"/>
                </a:solidFill>
              </a:rPr>
              <a:t>2017*</a:t>
            </a:r>
            <a:endParaRPr lang="es-CL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s-CL" dirty="0">
                <a:solidFill>
                  <a:srgbClr val="FF0000"/>
                </a:solidFill>
              </a:rPr>
              <a:t>DSM - PSR Municipales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/>
      <c:barChart>
        <c:barDir val="bar"/>
        <c:grouping val="clustered"/>
        <c:varyColors val="0"/>
        <c:ser>
          <c:idx val="2"/>
          <c:order val="0"/>
          <c:tx>
            <c:strRef>
              <c:f>Datos!$J$72</c:f>
              <c:strCache>
                <c:ptCount val="1"/>
                <c:pt idx="0">
                  <c:v>2017*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Datos!$G$73:$G$79</c:f>
              <c:strCache>
                <c:ptCount val="7"/>
                <c:pt idx="0">
                  <c:v>PSR DSM Osorno</c:v>
                </c:pt>
                <c:pt idx="1">
                  <c:v>PSR DSM Río Negro</c:v>
                </c:pt>
                <c:pt idx="2">
                  <c:v>PSR DSM SJ. de la Costa</c:v>
                </c:pt>
                <c:pt idx="3">
                  <c:v>PSR DSM San Pablo</c:v>
                </c:pt>
                <c:pt idx="4">
                  <c:v>PSR DSM Puyehue</c:v>
                </c:pt>
                <c:pt idx="5">
                  <c:v>PSR DSM Purranque</c:v>
                </c:pt>
                <c:pt idx="6">
                  <c:v>PSR DSM P. Octay</c:v>
                </c:pt>
              </c:strCache>
            </c:strRef>
          </c:cat>
          <c:val>
            <c:numRef>
              <c:f>Datos!$J$73:$J$79</c:f>
              <c:numCache>
                <c:formatCode>General</c:formatCode>
                <c:ptCount val="7"/>
                <c:pt idx="0">
                  <c:v>19</c:v>
                </c:pt>
                <c:pt idx="1">
                  <c:v>17</c:v>
                </c:pt>
                <c:pt idx="2">
                  <c:v>20</c:v>
                </c:pt>
                <c:pt idx="3">
                  <c:v>37</c:v>
                </c:pt>
                <c:pt idx="4">
                  <c:v>60</c:v>
                </c:pt>
                <c:pt idx="5">
                  <c:v>123</c:v>
                </c:pt>
                <c:pt idx="6">
                  <c:v>132</c:v>
                </c:pt>
              </c:numCache>
            </c:numRef>
          </c:val>
        </c:ser>
        <c:ser>
          <c:idx val="1"/>
          <c:order val="1"/>
          <c:tx>
            <c:strRef>
              <c:f>Datos!$I$72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Datos!$G$73:$G$79</c:f>
              <c:strCache>
                <c:ptCount val="7"/>
                <c:pt idx="0">
                  <c:v>PSR DSM Osorno</c:v>
                </c:pt>
                <c:pt idx="1">
                  <c:v>PSR DSM Río Negro</c:v>
                </c:pt>
                <c:pt idx="2">
                  <c:v>PSR DSM SJ. de la Costa</c:v>
                </c:pt>
                <c:pt idx="3">
                  <c:v>PSR DSM San Pablo</c:v>
                </c:pt>
                <c:pt idx="4">
                  <c:v>PSR DSM Puyehue</c:v>
                </c:pt>
                <c:pt idx="5">
                  <c:v>PSR DSM Purranque</c:v>
                </c:pt>
                <c:pt idx="6">
                  <c:v>PSR DSM P. Octay</c:v>
                </c:pt>
              </c:strCache>
            </c:strRef>
          </c:cat>
          <c:val>
            <c:numRef>
              <c:f>Datos!$I$73:$I$79</c:f>
              <c:numCache>
                <c:formatCode>General</c:formatCode>
                <c:ptCount val="7"/>
                <c:pt idx="0">
                  <c:v>5</c:v>
                </c:pt>
                <c:pt idx="1">
                  <c:v>13</c:v>
                </c:pt>
                <c:pt idx="2">
                  <c:v>22</c:v>
                </c:pt>
                <c:pt idx="3">
                  <c:v>31</c:v>
                </c:pt>
                <c:pt idx="4">
                  <c:v>51</c:v>
                </c:pt>
                <c:pt idx="5">
                  <c:v>69</c:v>
                </c:pt>
                <c:pt idx="6">
                  <c:v>133</c:v>
                </c:pt>
              </c:numCache>
            </c:numRef>
          </c:val>
        </c:ser>
        <c:ser>
          <c:idx val="0"/>
          <c:order val="2"/>
          <c:tx>
            <c:strRef>
              <c:f>Datos!$H$72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Datos!$G$73:$G$79</c:f>
              <c:strCache>
                <c:ptCount val="7"/>
                <c:pt idx="0">
                  <c:v>PSR DSM Osorno</c:v>
                </c:pt>
                <c:pt idx="1">
                  <c:v>PSR DSM Río Negro</c:v>
                </c:pt>
                <c:pt idx="2">
                  <c:v>PSR DSM SJ. de la Costa</c:v>
                </c:pt>
                <c:pt idx="3">
                  <c:v>PSR DSM San Pablo</c:v>
                </c:pt>
                <c:pt idx="4">
                  <c:v>PSR DSM Puyehue</c:v>
                </c:pt>
                <c:pt idx="5">
                  <c:v>PSR DSM Purranque</c:v>
                </c:pt>
                <c:pt idx="6">
                  <c:v>PSR DSM P. Octay</c:v>
                </c:pt>
              </c:strCache>
            </c:strRef>
          </c:cat>
          <c:val>
            <c:numRef>
              <c:f>Datos!$H$73:$H$79</c:f>
              <c:numCache>
                <c:formatCode>General</c:formatCode>
                <c:ptCount val="7"/>
                <c:pt idx="0">
                  <c:v>8</c:v>
                </c:pt>
                <c:pt idx="1">
                  <c:v>10</c:v>
                </c:pt>
                <c:pt idx="2">
                  <c:v>29</c:v>
                </c:pt>
                <c:pt idx="3">
                  <c:v>40</c:v>
                </c:pt>
                <c:pt idx="4">
                  <c:v>22</c:v>
                </c:pt>
                <c:pt idx="5">
                  <c:v>41</c:v>
                </c:pt>
                <c:pt idx="6">
                  <c:v>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234078592"/>
        <c:axId val="234078984"/>
      </c:barChart>
      <c:catAx>
        <c:axId val="234078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34078984"/>
        <c:crosses val="autoZero"/>
        <c:auto val="1"/>
        <c:lblAlgn val="ctr"/>
        <c:lblOffset val="100"/>
        <c:noMultiLvlLbl val="0"/>
      </c:catAx>
      <c:valAx>
        <c:axId val="2340789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34078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8111006564431027"/>
          <c:y val="0.48767685000557931"/>
          <c:w val="7.2161420074063065E-2"/>
          <c:h val="0.13524366755449468"/>
        </c:manualLayout>
      </c:layout>
      <c:overlay val="0"/>
      <c:spPr>
        <a:noFill/>
        <a:ln>
          <a:solidFill>
            <a:sysClr val="windowText" lastClr="000000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r>
              <a:rPr lang="en-US" b="1" dirty="0" smtClean="0">
                <a:solidFill>
                  <a:schemeClr val="accent1"/>
                </a:solidFill>
              </a:rPr>
              <a:t>N° de </a:t>
            </a:r>
            <a:r>
              <a:rPr lang="en-US" b="1" dirty="0" err="1" smtClean="0">
                <a:solidFill>
                  <a:schemeClr val="accent1"/>
                </a:solidFill>
              </a:rPr>
              <a:t>Modificaciones</a:t>
            </a:r>
            <a:r>
              <a:rPr lang="en-US" b="1" dirty="0" smtClean="0">
                <a:solidFill>
                  <a:schemeClr val="accent1"/>
                </a:solidFill>
              </a:rPr>
              <a:t> REM </a:t>
            </a:r>
            <a:r>
              <a:rPr lang="en-US" b="1" dirty="0" err="1" smtClean="0">
                <a:solidFill>
                  <a:schemeClr val="accent1"/>
                </a:solidFill>
              </a:rPr>
              <a:t>fuera</a:t>
            </a:r>
            <a:r>
              <a:rPr lang="en-US" b="1" dirty="0" smtClean="0">
                <a:solidFill>
                  <a:schemeClr val="accent1"/>
                </a:solidFill>
              </a:rPr>
              <a:t> del</a:t>
            </a:r>
            <a:r>
              <a:rPr lang="en-US" b="1" baseline="0" dirty="0" smtClean="0">
                <a:solidFill>
                  <a:schemeClr val="accent1"/>
                </a:solidFill>
              </a:rPr>
              <a:t> </a:t>
            </a:r>
            <a:r>
              <a:rPr lang="en-US" b="1" baseline="0" dirty="0" err="1" smtClean="0">
                <a:solidFill>
                  <a:schemeClr val="accent1"/>
                </a:solidFill>
              </a:rPr>
              <a:t>mes</a:t>
            </a:r>
            <a:r>
              <a:rPr lang="en-US" b="1" baseline="0" dirty="0" smtClean="0">
                <a:solidFill>
                  <a:schemeClr val="accent1"/>
                </a:solidFill>
              </a:rPr>
              <a:t> </a:t>
            </a:r>
            <a:r>
              <a:rPr lang="en-US" b="1" baseline="0" dirty="0" err="1" smtClean="0">
                <a:solidFill>
                  <a:schemeClr val="accent1"/>
                </a:solidFill>
              </a:rPr>
              <a:t>Estadístico</a:t>
            </a:r>
            <a:r>
              <a:rPr lang="en-US" b="1" baseline="0" dirty="0" smtClean="0">
                <a:solidFill>
                  <a:schemeClr val="accent1"/>
                </a:solidFill>
              </a:rPr>
              <a:t>. </a:t>
            </a:r>
            <a:r>
              <a:rPr lang="en-US" b="1" baseline="0" dirty="0" err="1" smtClean="0">
                <a:solidFill>
                  <a:schemeClr val="accent1"/>
                </a:solidFill>
              </a:rPr>
              <a:t>A</a:t>
            </a:r>
            <a:r>
              <a:rPr lang="en-US" b="1" dirty="0" err="1" smtClean="0">
                <a:solidFill>
                  <a:schemeClr val="accent1"/>
                </a:solidFill>
              </a:rPr>
              <a:t>ño</a:t>
            </a:r>
            <a:r>
              <a:rPr lang="en-US" b="1" dirty="0" smtClean="0">
                <a:solidFill>
                  <a:schemeClr val="accent1"/>
                </a:solidFill>
              </a:rPr>
              <a:t> </a:t>
            </a:r>
            <a:r>
              <a:rPr lang="en-US" b="1" dirty="0">
                <a:solidFill>
                  <a:schemeClr val="accent1"/>
                </a:solidFill>
              </a:rPr>
              <a:t>2017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/>
      <c:barChart>
        <c:barDir val="bar"/>
        <c:grouping val="clustered"/>
        <c:varyColors val="0"/>
        <c:ser>
          <c:idx val="1"/>
          <c:order val="0"/>
          <c:tx>
            <c:strRef>
              <c:f>Modificaciones!$D$6</c:f>
              <c:strCache>
                <c:ptCount val="1"/>
                <c:pt idx="0">
                  <c:v>Total de Errores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solidFill>
                  <a:sysClr val="windowText" lastClr="000000"/>
                </a:solidFill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solidFill>
                  <a:sysClr val="windowText" lastClr="000000"/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solidFill>
                  <a:sysClr val="windowText" lastClr="000000"/>
                </a:solidFill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solidFill>
                  <a:sysClr val="windowText" lastClr="000000"/>
                </a:solidFill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ysClr val="windowText" lastClr="000000"/>
                </a:solidFill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ysClr val="windowText" lastClr="000000"/>
                </a:solidFill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ysClr val="windowText" lastClr="000000"/>
                </a:solidFill>
              </a:ln>
              <a:effectLst/>
            </c:spPr>
          </c:dPt>
          <c:dPt>
            <c:idx val="7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ysClr val="windowText" lastClr="000000"/>
                </a:solidFill>
              </a:ln>
              <a:effectLst/>
            </c:spPr>
          </c:dPt>
          <c:dPt>
            <c:idx val="8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ysClr val="windowText" lastClr="000000"/>
                </a:solidFill>
              </a:ln>
              <a:effectLst/>
            </c:spPr>
          </c:dPt>
          <c:dPt>
            <c:idx val="9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ysClr val="windowText" lastClr="000000"/>
                </a:solidFill>
              </a:ln>
              <a:effectLst/>
            </c:spPr>
          </c:dPt>
          <c:dPt>
            <c:idx val="10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ysClr val="windowText" lastClr="000000"/>
                </a:solidFill>
              </a:ln>
              <a:effectLst/>
            </c:spPr>
          </c:dPt>
          <c:dPt>
            <c:idx val="1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ysClr val="windowText" lastClr="000000"/>
                </a:solidFill>
              </a:ln>
              <a:effectLst/>
            </c:spPr>
          </c:dPt>
          <c:dPt>
            <c:idx val="12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ysClr val="windowText" lastClr="000000"/>
                </a:solidFill>
              </a:ln>
              <a:effectLst/>
            </c:spPr>
          </c:dPt>
          <c:dPt>
            <c:idx val="13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ysClr val="windowText" lastClr="000000"/>
                </a:solidFill>
              </a:ln>
              <a:effectLst/>
            </c:spPr>
          </c:dPt>
          <c:cat>
            <c:strRef>
              <c:f>Modificaciones!$B$7:$B$47</c:f>
              <c:strCache>
                <c:ptCount val="41"/>
                <c:pt idx="0">
                  <c:v>Hospital Puerto Octay</c:v>
                </c:pt>
                <c:pt idx="1">
                  <c:v>Hospital Base Osorno</c:v>
                </c:pt>
                <c:pt idx="2">
                  <c:v>Cesfam Pedro Jauregui</c:v>
                </c:pt>
                <c:pt idx="3">
                  <c:v>Cesfam Purranque</c:v>
                </c:pt>
                <c:pt idx="4">
                  <c:v>Cesfam Pablo Araya</c:v>
                </c:pt>
                <c:pt idx="5">
                  <c:v>Hospital Quilacahuin</c:v>
                </c:pt>
                <c:pt idx="6">
                  <c:v>Cesfam Entre Lagos</c:v>
                </c:pt>
                <c:pt idx="7">
                  <c:v>Cesfam Ovejeria</c:v>
                </c:pt>
                <c:pt idx="8">
                  <c:v>Posta Cascadas</c:v>
                </c:pt>
                <c:pt idx="9">
                  <c:v>Posta Rupanco</c:v>
                </c:pt>
                <c:pt idx="10">
                  <c:v>Cesfam Bahia Mansa</c:v>
                </c:pt>
                <c:pt idx="11">
                  <c:v>Posta Piedras Negras</c:v>
                </c:pt>
                <c:pt idx="12">
                  <c:v>Posta Coihueco</c:v>
                </c:pt>
                <c:pt idx="13">
                  <c:v>Cesfam Puaucho</c:v>
                </c:pt>
                <c:pt idx="14">
                  <c:v>Posta La Calo</c:v>
                </c:pt>
                <c:pt idx="15">
                  <c:v>Posta Pellinada</c:v>
                </c:pt>
                <c:pt idx="16">
                  <c:v>Posta Corte Alto</c:v>
                </c:pt>
                <c:pt idx="17">
                  <c:v>Cesfam Rahue Alto</c:v>
                </c:pt>
                <c:pt idx="18">
                  <c:v>Cesfam V Centenario</c:v>
                </c:pt>
                <c:pt idx="19">
                  <c:v>Posta Hueyusca</c:v>
                </c:pt>
                <c:pt idx="20">
                  <c:v>Posta Crucero</c:v>
                </c:pt>
                <c:pt idx="21">
                  <c:v>Cesfam Pampa Alegre</c:v>
                </c:pt>
                <c:pt idx="22">
                  <c:v>Posta Coligual</c:v>
                </c:pt>
                <c:pt idx="23">
                  <c:v>Cecosf Riachuelo</c:v>
                </c:pt>
                <c:pt idx="24">
                  <c:v>Cesfam Marcelo Lopetegui</c:v>
                </c:pt>
                <c:pt idx="25">
                  <c:v>Cesfam San Pablo</c:v>
                </c:pt>
                <c:pt idx="26">
                  <c:v>Sapu Dental Pedro Jauregui</c:v>
                </c:pt>
                <c:pt idx="27">
                  <c:v>Hospital Purranque</c:v>
                </c:pt>
                <c:pt idx="28">
                  <c:v>Posta Colonia Ponce</c:v>
                </c:pt>
                <c:pt idx="29">
                  <c:v>Posta Huilma</c:v>
                </c:pt>
                <c:pt idx="30">
                  <c:v>Cecosf El Encanto</c:v>
                </c:pt>
                <c:pt idx="31">
                  <c:v>Posta Tres Esteros</c:v>
                </c:pt>
                <c:pt idx="32">
                  <c:v>Posta Concordia</c:v>
                </c:pt>
                <c:pt idx="33">
                  <c:v>Posta Collihuinco</c:v>
                </c:pt>
                <c:pt idx="34">
                  <c:v>Hospital Rio Negro</c:v>
                </c:pt>
                <c:pt idx="35">
                  <c:v>Hospital Mision San Juan</c:v>
                </c:pt>
                <c:pt idx="36">
                  <c:v>Posta San Pedro</c:v>
                </c:pt>
                <c:pt idx="37">
                  <c:v>Posta Purrehuin</c:v>
                </c:pt>
                <c:pt idx="38">
                  <c:v>Posta La Naranja</c:v>
                </c:pt>
                <c:pt idx="39">
                  <c:v>Posta Currimahuida</c:v>
                </c:pt>
                <c:pt idx="40">
                  <c:v>Posta Cuinco</c:v>
                </c:pt>
              </c:strCache>
            </c:strRef>
          </c:cat>
          <c:val>
            <c:numRef>
              <c:f>Modificaciones!$D$7:$D$47</c:f>
              <c:numCache>
                <c:formatCode>General</c:formatCode>
                <c:ptCount val="41"/>
                <c:pt idx="0">
                  <c:v>884</c:v>
                </c:pt>
                <c:pt idx="1">
                  <c:v>833</c:v>
                </c:pt>
                <c:pt idx="2">
                  <c:v>596</c:v>
                </c:pt>
                <c:pt idx="3">
                  <c:v>486</c:v>
                </c:pt>
                <c:pt idx="4">
                  <c:v>315</c:v>
                </c:pt>
                <c:pt idx="5">
                  <c:v>300</c:v>
                </c:pt>
                <c:pt idx="6">
                  <c:v>236</c:v>
                </c:pt>
                <c:pt idx="7">
                  <c:v>209</c:v>
                </c:pt>
                <c:pt idx="8">
                  <c:v>209</c:v>
                </c:pt>
                <c:pt idx="9">
                  <c:v>156</c:v>
                </c:pt>
                <c:pt idx="10">
                  <c:v>124</c:v>
                </c:pt>
                <c:pt idx="11">
                  <c:v>113</c:v>
                </c:pt>
                <c:pt idx="12">
                  <c:v>93</c:v>
                </c:pt>
                <c:pt idx="13">
                  <c:v>91</c:v>
                </c:pt>
                <c:pt idx="14">
                  <c:v>68</c:v>
                </c:pt>
                <c:pt idx="15">
                  <c:v>63</c:v>
                </c:pt>
                <c:pt idx="16">
                  <c:v>55</c:v>
                </c:pt>
                <c:pt idx="17">
                  <c:v>51</c:v>
                </c:pt>
                <c:pt idx="18">
                  <c:v>49</c:v>
                </c:pt>
                <c:pt idx="19">
                  <c:v>44</c:v>
                </c:pt>
                <c:pt idx="20">
                  <c:v>40</c:v>
                </c:pt>
                <c:pt idx="21">
                  <c:v>39</c:v>
                </c:pt>
                <c:pt idx="22">
                  <c:v>35</c:v>
                </c:pt>
                <c:pt idx="23">
                  <c:v>24</c:v>
                </c:pt>
                <c:pt idx="24">
                  <c:v>23</c:v>
                </c:pt>
                <c:pt idx="25">
                  <c:v>20</c:v>
                </c:pt>
                <c:pt idx="26">
                  <c:v>18</c:v>
                </c:pt>
                <c:pt idx="27">
                  <c:v>17</c:v>
                </c:pt>
                <c:pt idx="28">
                  <c:v>17</c:v>
                </c:pt>
                <c:pt idx="29">
                  <c:v>14</c:v>
                </c:pt>
                <c:pt idx="30">
                  <c:v>12</c:v>
                </c:pt>
                <c:pt idx="31">
                  <c:v>10</c:v>
                </c:pt>
                <c:pt idx="32">
                  <c:v>8</c:v>
                </c:pt>
                <c:pt idx="33">
                  <c:v>8</c:v>
                </c:pt>
                <c:pt idx="34">
                  <c:v>6</c:v>
                </c:pt>
                <c:pt idx="35">
                  <c:v>5</c:v>
                </c:pt>
                <c:pt idx="36">
                  <c:v>5</c:v>
                </c:pt>
                <c:pt idx="37">
                  <c:v>4</c:v>
                </c:pt>
                <c:pt idx="38">
                  <c:v>2</c:v>
                </c:pt>
                <c:pt idx="39">
                  <c:v>2</c:v>
                </c:pt>
                <c:pt idx="40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71188488"/>
        <c:axId val="171188872"/>
      </c:barChart>
      <c:catAx>
        <c:axId val="17118848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71188872"/>
        <c:crosses val="autoZero"/>
        <c:auto val="1"/>
        <c:lblAlgn val="ctr"/>
        <c:lblOffset val="100"/>
        <c:noMultiLvlLbl val="0"/>
      </c:catAx>
      <c:valAx>
        <c:axId val="171188872"/>
        <c:scaling>
          <c:orientation val="minMax"/>
          <c:max val="900"/>
        </c:scaling>
        <c:delete val="0"/>
        <c:axPos val="t"/>
        <c:majorGridlines>
          <c:spPr>
            <a:ln w="9525" cap="flat" cmpd="sng" algn="ctr">
              <a:solidFill>
                <a:schemeClr val="accent1">
                  <a:lumMod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7118848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0.91736</cdr:x>
      <cdr:y>0.12222</cdr:y>
    </cdr:from>
    <cdr:to>
      <cdr:x>0.9682</cdr:x>
      <cdr:y>0.15556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7992888" y="792088"/>
          <a:ext cx="443032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CL" sz="1400" b="1" dirty="0" smtClean="0"/>
            <a:t>53%</a:t>
          </a:r>
          <a:endParaRPr lang="es-CL" sz="1400" b="1" dirty="0"/>
        </a:p>
      </cdr:txBody>
    </cdr:sp>
  </cdr:relSizeAnchor>
  <cdr:relSizeAnchor xmlns:cdr="http://schemas.openxmlformats.org/drawingml/2006/chartDrawing">
    <cdr:from>
      <cdr:x>0.91736</cdr:x>
      <cdr:y>0.27222</cdr:y>
    </cdr:from>
    <cdr:to>
      <cdr:x>0.9682</cdr:x>
      <cdr:y>0.30556</cdr:y>
    </cdr:to>
    <cdr:sp macro="" textlink="">
      <cdr:nvSpPr>
        <cdr:cNvPr id="3" name="CuadroTexto 1"/>
        <cdr:cNvSpPr txBox="1"/>
      </cdr:nvSpPr>
      <cdr:spPr>
        <a:xfrm xmlns:a="http://schemas.openxmlformats.org/drawingml/2006/main">
          <a:off x="7992888" y="1764196"/>
          <a:ext cx="443033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L" sz="1400" b="1" dirty="0" smtClean="0"/>
            <a:t>35%</a:t>
          </a:r>
          <a:endParaRPr lang="es-CL" sz="1400" b="1" dirty="0"/>
        </a:p>
      </cdr:txBody>
    </cdr:sp>
  </cdr:relSizeAnchor>
  <cdr:relSizeAnchor xmlns:cdr="http://schemas.openxmlformats.org/drawingml/2006/chartDrawing">
    <cdr:from>
      <cdr:x>0.91736</cdr:x>
      <cdr:y>0.71111</cdr:y>
    </cdr:from>
    <cdr:to>
      <cdr:x>0.9682</cdr:x>
      <cdr:y>0.74444</cdr:y>
    </cdr:to>
    <cdr:sp macro="" textlink="">
      <cdr:nvSpPr>
        <cdr:cNvPr id="4" name="CuadroTexto 1"/>
        <cdr:cNvSpPr txBox="1"/>
      </cdr:nvSpPr>
      <cdr:spPr>
        <a:xfrm xmlns:a="http://schemas.openxmlformats.org/drawingml/2006/main">
          <a:off x="7992888" y="4608512"/>
          <a:ext cx="443033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L" sz="1400" b="1" dirty="0" smtClean="0"/>
            <a:t>12%</a:t>
          </a:r>
          <a:endParaRPr lang="es-CL" sz="1400" b="1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60198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60198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1413D14-F8EC-48C1-B6D3-549190CC25B9}" type="datetimeFigureOut">
              <a:rPr lang="es-ES" smtClean="0"/>
              <a:pPr/>
              <a:t>25/01/2018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11435531"/>
            <a:ext cx="3037840" cy="60198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970938" y="11435531"/>
            <a:ext cx="3037840" cy="60198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CB1642A-9ABA-4018-A509-98C2FFF9A15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14371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601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s-ES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938" y="0"/>
            <a:ext cx="3037840" cy="601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7D2C0B8D-0B2E-48E8-B217-74A723F19291}" type="datetimeFigureOut">
              <a:rPr lang="es-ES"/>
              <a:pPr/>
              <a:t>25/01/2018</a:t>
            </a:fld>
            <a:endParaRPr lang="es-ES"/>
          </a:p>
        </p:txBody>
      </p:sp>
      <p:sp>
        <p:nvSpPr>
          <p:cNvPr id="593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95300" y="903288"/>
            <a:ext cx="6019800" cy="45148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93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5718810"/>
            <a:ext cx="5608320" cy="5417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11435531"/>
            <a:ext cx="3037840" cy="601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s-ES"/>
          </a:p>
        </p:txBody>
      </p:sp>
      <p:sp>
        <p:nvSpPr>
          <p:cNvPr id="593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38" y="11435531"/>
            <a:ext cx="3037840" cy="601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40009C6B-33F4-4994-A006-1EC50DAAFD78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37216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600200"/>
            <a:ext cx="7772400" cy="936625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4400"/>
            </a:lvl1pPr>
          </a:lstStyle>
          <a:p>
            <a:pPr lvl="0"/>
            <a:r>
              <a:rPr lang="es-ES" noProof="0" smtClean="0"/>
              <a:t>Haga clic para modificar el estilo de título del patrón</a:t>
            </a:r>
            <a:endParaRPr lang="en-US" noProof="0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590800"/>
            <a:ext cx="6400800" cy="609600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noProof="0" smtClean="0"/>
              <a:t>Haga clic para modificar el estilo de subtítulo del patrón</a:t>
            </a:r>
            <a:endParaRPr lang="en-US" noProof="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99EDEEEC-67ED-46B1-BD9F-5F029AAC4381}" type="datetimeFigureOut">
              <a:rPr lang="es-ES" smtClean="0"/>
              <a:pPr>
                <a:defRPr/>
              </a:pPr>
              <a:t>25/01/2018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DD69F5BE-BF3F-4BA4-91A4-A690071A7113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8123A659-1079-459F-ABBC-06D2C5FF44BA}" type="datetime1">
              <a:rPr lang="en-US"/>
              <a:pPr/>
              <a:t>1/25/2018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8530C5-242B-40EE-BB70-597C40C56C99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306E8323-2379-494F-AA46-DC73FDCCDD8C}" type="datetime1">
              <a:rPr lang="en-US"/>
              <a:pPr/>
              <a:t>1/25/2018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9A47CC-4570-42C6-B3CE-25CE2AAAB2E1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CL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CF614C5-30B1-46F5-9AFA-E3D515991E28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CL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7C05994-D840-473F-98D2-9965011D5950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CL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6EEE37B-8CBB-4895-9F8C-A2A9BB457BB4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 smtClean="0"/>
              <a:t>Haga clic en el icono para agregar una imagen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CL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B420437-AFF7-4B62-9440-445916556A44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CL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032527A-373E-4015-8C8E-69B8B7200E3E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198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102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CL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D075ED3-8C38-469C-A29C-6B53B892151D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36F734-ED1F-4C3D-9223-BD92C6A9191B}" type="slidenum">
              <a:rPr lang="es-ES" altLang="es-CL"/>
              <a:pPr>
                <a:defRPr/>
              </a:pPr>
              <a:t>‹Nº›</a:t>
            </a:fld>
            <a:endParaRPr lang="es-ES" altLang="es-CL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 rot="16200000">
            <a:off x="-1198563" y="4821238"/>
            <a:ext cx="2625725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37149910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40247705-B30B-43EB-B608-18844FA0675C}" type="datetime1">
              <a:rPr lang="en-US"/>
              <a:pPr/>
              <a:t>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86DC9E62-AEDD-43C5-9789-937244476D82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0A6BB8E5-5CD1-479E-B534-75F5D23E9EAA}" type="datetimeFigureOut">
              <a:rPr lang="es-ES" smtClean="0"/>
              <a:pPr>
                <a:defRPr/>
              </a:pPr>
              <a:t>25/01/2018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4539622D-89F6-49A4-AEB7-B636BD9C218C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C46471C1-5FCE-4BFB-9B2F-BE8A6A08AF1B}" type="datetime1">
              <a:rPr lang="en-US"/>
              <a:pPr/>
              <a:t>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15DF792C-8904-4221-AFA5-11AE599C8CC0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605585F3-C06D-44AB-BEEF-374A9ABA4498}" type="datetime1">
              <a:rPr lang="en-US"/>
              <a:pPr/>
              <a:t>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69999134-0E36-4A67-A502-FE8D2BB95104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84A88379-67A4-45AF-97FE-CDA9BA56C05F}" type="datetime1">
              <a:rPr lang="en-US"/>
              <a:pPr/>
              <a:t>1/25/2018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23EB22C8-7DB4-4E0A-A359-8209AB3101F0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623B1653-2AC2-4DA8-A525-3EEFF6E65C2F}" type="datetime1">
              <a:rPr lang="en-US"/>
              <a:pPr/>
              <a:t>1/25/2018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494028BA-63AD-4B28-A050-25DB7E62805C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90CE3578-6442-46C7-BC3A-0DF88AA95EC7}" type="datetime1">
              <a:rPr lang="en-US"/>
              <a:pPr/>
              <a:t>1/25/2018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F8A3C7BE-4B9B-4F82-B7A4-8AC6A081B8A3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C411C74A-BE75-4CAC-83B6-295760A3FFE7}" type="datetime1">
              <a:rPr lang="en-US"/>
              <a:pPr/>
              <a:t>1/25/2018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2BD9954B-7CC3-4DA4-8956-2CB4764EC319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E2116FDB-54E9-4031-A7C8-5AF8A4BF8E1F}" type="datetime1">
              <a:rPr lang="en-US"/>
              <a:pPr/>
              <a:t>1/25/2018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6CFCD837-119B-41EC-AF08-F22745C91C40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 smtClean="0"/>
              <a:t>Haga clic en el icono para agregar una imagen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0202A5CB-9F32-4FB2-8C79-4EA74288CAD0}" type="datetime1">
              <a:rPr lang="en-US"/>
              <a:pPr/>
              <a:t>1/25/2018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D926CE01-6ED2-4C97-A5A6-876251348A98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EA47B84F-F3CA-4011-A163-C6CCB33F8E42}" type="datetime1">
              <a:rPr lang="en-US"/>
              <a:pPr/>
              <a:t>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FCF7B4C1-D6F1-4136-8AB7-8306B7B99CFE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B84866FE-D6F8-494F-B0F9-D61844B2492A}" type="datetime1">
              <a:rPr lang="en-US"/>
              <a:pPr/>
              <a:t>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E614D7DB-29EA-456D-A860-CAAC9BB12656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06142418-9937-499C-9397-FC9AFA94C7CB}" type="datetimeFigureOut">
              <a:rPr lang="es-ES" smtClean="0"/>
              <a:pPr>
                <a:defRPr/>
              </a:pPr>
              <a:t>25/01/2018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CEB89FE0-0577-4616-9580-D826CAD0B5F3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9DBB8F67-2504-41B6-A36C-F0ED74B022EF}" type="datetimeFigureOut">
              <a:rPr lang="es-ES" smtClean="0"/>
              <a:pPr>
                <a:defRPr/>
              </a:pPr>
              <a:t>25/01/2018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6BC14823-040E-493A-90AD-B88C28E8114A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AA2BF2-0395-45C2-8355-840C25CDA358}" type="datetimeFigureOut">
              <a:rPr lang="es-ES"/>
              <a:pPr>
                <a:defRPr/>
              </a:pPr>
              <a:t>25/01/2018</a:t>
            </a:fld>
            <a:endParaRPr lang="es-ES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10906E-16BD-4733-8CFA-7456ED8CD1A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s-ES" noProof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BDB5B-A487-40A7-80CA-9294460BF4E2}" type="datetime1">
              <a:rPr lang="es-ES"/>
              <a:pPr>
                <a:defRPr/>
              </a:pPr>
              <a:t>25/01/2018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4A0408-4428-447C-9AAF-B68C7F76926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BCAD71CE-0D7D-487D-9B1E-48CC301A1390}" type="datetime1">
              <a:rPr lang="en-US"/>
              <a:pPr/>
              <a:t>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D13833-A9FA-47C7-9272-A63E5465E065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Gobierno de Chile | Ministerio del Interior</a:t>
            </a:r>
          </a:p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05EC6AC-865F-4A29-8D29-D214CD92B6BA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D501861A-C919-409F-A869-2CC3EC60F3B1}" type="datetime1">
              <a:rPr lang="en-US"/>
              <a:pPr/>
              <a:t>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ED5523-AC58-4843-9732-A5F719FED306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6C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/>
          <p:cNvSpPr>
            <a:spLocks noChangeArrowheads="1"/>
          </p:cNvSpPr>
          <p:nvPr/>
        </p:nvSpPr>
        <p:spPr bwMode="auto">
          <a:xfrm>
            <a:off x="533400" y="3333750"/>
            <a:ext cx="1033463" cy="3524250"/>
          </a:xfrm>
          <a:prstGeom prst="rect">
            <a:avLst/>
          </a:prstGeom>
          <a:solidFill>
            <a:srgbClr val="006CB7"/>
          </a:solidFill>
          <a:ln w="9525">
            <a:noFill/>
            <a:miter lim="800000"/>
            <a:headEnd/>
            <a:tailEnd/>
          </a:ln>
          <a:effectLst>
            <a:outerShdw dist="38100" dir="12899965" algn="br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6" name="Rectangle 65"/>
          <p:cNvSpPr>
            <a:spLocks noChangeArrowheads="1"/>
          </p:cNvSpPr>
          <p:nvPr/>
        </p:nvSpPr>
        <p:spPr bwMode="auto">
          <a:xfrm>
            <a:off x="1566863" y="3333750"/>
            <a:ext cx="1260475" cy="3524250"/>
          </a:xfrm>
          <a:prstGeom prst="rect">
            <a:avLst/>
          </a:prstGeom>
          <a:solidFill>
            <a:srgbClr val="EF4144"/>
          </a:solidFill>
          <a:ln w="9525">
            <a:noFill/>
            <a:miter lim="800000"/>
            <a:headEnd/>
            <a:tailEnd/>
          </a:ln>
          <a:effectLst>
            <a:outerShdw dist="38100" dir="12899965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028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7700" y="3452813"/>
            <a:ext cx="803275" cy="585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029" name="Picture 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77988" y="3452813"/>
            <a:ext cx="1031875" cy="41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1" name="Rectangle 70"/>
          <p:cNvSpPr>
            <a:spLocks noChangeArrowheads="1"/>
          </p:cNvSpPr>
          <p:nvPr/>
        </p:nvSpPr>
        <p:spPr bwMode="auto">
          <a:xfrm>
            <a:off x="533400" y="0"/>
            <a:ext cx="1033463" cy="1371600"/>
          </a:xfrm>
          <a:prstGeom prst="rect">
            <a:avLst/>
          </a:prstGeom>
          <a:solidFill>
            <a:srgbClr val="006CB7"/>
          </a:solidFill>
          <a:ln w="9525">
            <a:noFill/>
            <a:miter lim="800000"/>
            <a:headEnd/>
            <a:tailEnd/>
          </a:ln>
          <a:effectLst>
            <a:outerShdw dist="38100" dir="2700000" algn="br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2" name="Rectangle 71"/>
          <p:cNvSpPr>
            <a:spLocks noChangeArrowheads="1"/>
          </p:cNvSpPr>
          <p:nvPr/>
        </p:nvSpPr>
        <p:spPr bwMode="auto">
          <a:xfrm>
            <a:off x="1566863" y="0"/>
            <a:ext cx="1260475" cy="1371600"/>
          </a:xfrm>
          <a:prstGeom prst="rect">
            <a:avLst/>
          </a:prstGeom>
          <a:solidFill>
            <a:srgbClr val="EF4144"/>
          </a:solidFill>
          <a:ln w="9525">
            <a:noFill/>
            <a:miter lim="800000"/>
            <a:headEnd/>
            <a:tailEnd/>
          </a:ln>
          <a:effectLst>
            <a:outerShdw dist="38100" dir="2700000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ヒラギノ角ゴ Pro W3" charset="-128"/>
          <a:cs typeface="ヒラギノ角ゴ Pro W3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152400"/>
            <a:ext cx="81645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n-US" smtClean="0"/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" y="1477963"/>
            <a:ext cx="8177213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7800"/>
            <a:ext cx="2895600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Verdana" pitchFamily="34" charset="0"/>
              </a:defRPr>
            </a:lvl1pPr>
          </a:lstStyle>
          <a:p>
            <a:r>
              <a:rPr lang="es-ES_tradnl"/>
              <a:t>Gobierno de Chile | Ministerio del Interior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83313" y="6527800"/>
            <a:ext cx="2133600" cy="1936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98989"/>
                </a:solidFill>
                <a:latin typeface="Verdana" pitchFamily="34" charset="0"/>
              </a:defRPr>
            </a:lvl1pPr>
          </a:lstStyle>
          <a:p>
            <a:fld id="{C5E81808-0704-4CDE-A9D2-A6D04B848B2B}" type="slidenum">
              <a:rPr lang="en-US"/>
              <a:pPr/>
              <a:t>‹Nº›</a:t>
            </a:fld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8413750" y="-6350"/>
            <a:ext cx="284163" cy="866775"/>
          </a:xfrm>
          <a:prstGeom prst="rect">
            <a:avLst/>
          </a:prstGeom>
          <a:solidFill>
            <a:srgbClr val="006CB7"/>
          </a:solidFill>
          <a:ln w="9525">
            <a:noFill/>
            <a:miter lim="800000"/>
            <a:headEnd/>
            <a:tailEnd/>
          </a:ln>
          <a:effectLst>
            <a:outerShdw dist="38100" dir="2700000" algn="br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8697913" y="0"/>
            <a:ext cx="347662" cy="860425"/>
          </a:xfrm>
          <a:prstGeom prst="rect">
            <a:avLst/>
          </a:prstGeom>
          <a:solidFill>
            <a:srgbClr val="EF4144"/>
          </a:solidFill>
          <a:ln w="9525">
            <a:noFill/>
            <a:miter lim="800000"/>
            <a:headEnd/>
            <a:tailEnd/>
          </a:ln>
          <a:effectLst>
            <a:outerShdw dist="38100" dir="2700000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8413750" y="6400800"/>
            <a:ext cx="284163" cy="457200"/>
          </a:xfrm>
          <a:prstGeom prst="rect">
            <a:avLst/>
          </a:prstGeom>
          <a:solidFill>
            <a:srgbClr val="006CB7"/>
          </a:solidFill>
          <a:ln w="9525">
            <a:noFill/>
            <a:miter lim="800000"/>
            <a:headEnd/>
            <a:tailEnd/>
          </a:ln>
          <a:effectLst>
            <a:outerShdw dist="38100" dir="12899965" algn="br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8697913" y="6400800"/>
            <a:ext cx="347662" cy="457200"/>
          </a:xfrm>
          <a:prstGeom prst="rect">
            <a:avLst/>
          </a:prstGeom>
          <a:solidFill>
            <a:srgbClr val="EF4144"/>
          </a:solidFill>
          <a:ln w="9525">
            <a:noFill/>
            <a:miter lim="800000"/>
            <a:headEnd/>
            <a:tailEnd/>
          </a:ln>
          <a:effectLst>
            <a:outerShdw dist="38100" dir="12899965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93" r:id="rId12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400" kern="1200">
          <a:solidFill>
            <a:srgbClr val="006CB7"/>
          </a:solidFill>
          <a:latin typeface="Verdana"/>
          <a:ea typeface="ヒラギノ角ゴ Pro W3" charset="-128"/>
          <a:cs typeface="Verdana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595959"/>
          </a:solidFill>
          <a:latin typeface="+mn-lt"/>
          <a:ea typeface="ヒラギノ角ゴ Pro W3" charset="-128"/>
          <a:cs typeface="ヒラギノ角ゴ Pro W3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rgbClr val="595959"/>
          </a:solidFill>
          <a:latin typeface="+mn-lt"/>
          <a:ea typeface="ヒラギノ角ゴ Pro W3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4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F41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s-CL">
              <a:solidFill>
                <a:srgbClr val="FFFFFF"/>
              </a:solidFill>
              <a:ea typeface="ヒラギノ角ゴ Pro W3" pitchFamily="-60" charset="-128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7153275" y="0"/>
            <a:ext cx="1990725" cy="6629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8100" dir="5640026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7153275" y="2058988"/>
            <a:ext cx="1990725" cy="2038350"/>
            <a:chOff x="3511550" y="2133600"/>
            <a:chExt cx="2976563" cy="3048000"/>
          </a:xfrm>
        </p:grpSpPr>
        <p:sp>
          <p:nvSpPr>
            <p:cNvPr id="7" name="Rectangle 6"/>
            <p:cNvSpPr/>
            <p:nvPr userDrawn="1"/>
          </p:nvSpPr>
          <p:spPr>
            <a:xfrm>
              <a:off x="3511550" y="2133600"/>
              <a:ext cx="1338741" cy="3048000"/>
            </a:xfrm>
            <a:prstGeom prst="rect">
              <a:avLst/>
            </a:prstGeom>
            <a:solidFill>
              <a:srgbClr val="006CB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es-CL">
                <a:solidFill>
                  <a:srgbClr val="FFFFFF"/>
                </a:solidFill>
                <a:ea typeface="ヒラギノ角ゴ Pro W3" pitchFamily="-60" charset="-128"/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4850291" y="2133600"/>
              <a:ext cx="1637822" cy="3048000"/>
            </a:xfrm>
            <a:prstGeom prst="rect">
              <a:avLst/>
            </a:prstGeom>
            <a:solidFill>
              <a:srgbClr val="EF414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es-CL">
                <a:solidFill>
                  <a:srgbClr val="FFFFFF"/>
                </a:solidFill>
                <a:ea typeface="ヒラギノ角ゴ Pro W3" pitchFamily="-60" charset="-128"/>
              </a:endParaRPr>
            </a:p>
          </p:txBody>
        </p:sp>
        <p:pic>
          <p:nvPicPr>
            <p:cNvPr id="18441" name="Picture 1"/>
            <p:cNvPicPr>
              <a:picLocks noChangeAspect="1" noChangeArrowheads="1"/>
            </p:cNvPicPr>
            <p:nvPr userDrawn="1"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660775" y="2287588"/>
              <a:ext cx="1041400" cy="7604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8442" name="Picture 1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995863" y="2287588"/>
              <a:ext cx="1339850" cy="5445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8443" name="Picture 1"/>
            <p:cNvPicPr>
              <a:picLocks noChangeAspect="1" noChangeArrowheads="1"/>
            </p:cNvPicPr>
            <p:nvPr userDrawn="1"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5003800" y="4851400"/>
              <a:ext cx="1336675" cy="2301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763" y="0"/>
            <a:ext cx="7148512" cy="6629400"/>
          </a:xfrm>
          <a:prstGeom prst="rect">
            <a:avLst/>
          </a:prstGeom>
          <a:solidFill>
            <a:srgbClr val="006CB7"/>
          </a:solidFill>
          <a:ln w="9525">
            <a:noFill/>
            <a:miter lim="800000"/>
            <a:headEnd/>
            <a:tailEnd/>
          </a:ln>
          <a:effectLst>
            <a:outerShdw dist="38100" dir="3779989" algn="br" rotWithShape="0">
              <a:srgbClr val="808080">
                <a:alpha val="70000"/>
              </a:srgbClr>
            </a:outerShdw>
          </a:effectLst>
        </p:spPr>
        <p:txBody>
          <a:bodyPr anchor="ctr"/>
          <a:lstStyle/>
          <a:p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43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25713"/>
            <a:ext cx="6477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Verdana"/>
          <a:ea typeface="ヒラギノ角ゴ Pro W3" charset="-128"/>
          <a:cs typeface="Verdana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charset="0"/>
          <a:ea typeface="ヒラギノ角ゴ Pro W3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charset="0"/>
          <a:ea typeface="ヒラギノ角ゴ Pro W3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charset="0"/>
          <a:ea typeface="ヒラギノ角ゴ Pro W3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charset="0"/>
          <a:ea typeface="ヒラギノ角ゴ Pro W3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charset="0"/>
          <a:ea typeface="ヒラギノ角ゴ Pro W3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charset="0"/>
          <a:ea typeface="ヒラギノ角ゴ Pro W3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charset="0"/>
          <a:ea typeface="ヒラギノ角ゴ Pro W3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charset="0"/>
          <a:ea typeface="ヒラギノ角ゴ Pro W3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intradeis.minsal.cl/Intradeis/atenciones_urgencia/Default.aspx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intradeis.minsal.cl/intradeis/atenciones_urgencia/reportes_publica/Menu.aspx" TargetMode="Externa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estadisticas.ssosorno.cl/mortalidad_natalidad/documentos/" TargetMode="Externa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monitoweb2.srcei.cl/monito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mailto:irodrigo.garces@redsalud.gov.cl" TargetMode="External"/><Relationship Id="rId13" Type="http://schemas.openxmlformats.org/officeDocument/2006/relationships/image" Target="../media/image11.jpeg"/><Relationship Id="rId3" Type="http://schemas.openxmlformats.org/officeDocument/2006/relationships/hyperlink" Target="mailto:marcelo.mancilla@redsalud.gov.cl" TargetMode="External"/><Relationship Id="rId7" Type="http://schemas.openxmlformats.org/officeDocument/2006/relationships/hyperlink" Target="mailto:yoselyn.carreno@redsalud.gov.cl" TargetMode="External"/><Relationship Id="rId12" Type="http://schemas.openxmlformats.org/officeDocument/2006/relationships/image" Target="../media/image10.jpeg"/><Relationship Id="rId17" Type="http://schemas.openxmlformats.org/officeDocument/2006/relationships/image" Target="../media/image15.jpeg"/><Relationship Id="rId2" Type="http://schemas.openxmlformats.org/officeDocument/2006/relationships/hyperlink" Target="mailto:irma.jofre@redsalud.gov.cl" TargetMode="External"/><Relationship Id="rId16" Type="http://schemas.openxmlformats.org/officeDocument/2006/relationships/image" Target="../media/image14.jpeg"/><Relationship Id="rId1" Type="http://schemas.openxmlformats.org/officeDocument/2006/relationships/slideLayout" Target="../slideLayouts/slideLayout18.xml"/><Relationship Id="rId6" Type="http://schemas.openxmlformats.org/officeDocument/2006/relationships/hyperlink" Target="mailto:irene.deuma@redsalud.gov.cl" TargetMode="External"/><Relationship Id="rId11" Type="http://schemas.openxmlformats.org/officeDocument/2006/relationships/image" Target="../media/image9.png"/><Relationship Id="rId5" Type="http://schemas.openxmlformats.org/officeDocument/2006/relationships/hyperlink" Target="mailto:mauricio.flores@redsalud.gov.cl" TargetMode="External"/><Relationship Id="rId15" Type="http://schemas.openxmlformats.org/officeDocument/2006/relationships/image" Target="../media/image13.jpeg"/><Relationship Id="rId10" Type="http://schemas.openxmlformats.org/officeDocument/2006/relationships/image" Target="../media/image8.jpeg"/><Relationship Id="rId4" Type="http://schemas.openxmlformats.org/officeDocument/2006/relationships/hyperlink" Target="mailto:gabriela.deuma@redsalud.gov.cl" TargetMode="External"/><Relationship Id="rId9" Type="http://schemas.openxmlformats.org/officeDocument/2006/relationships/image" Target="../media/image7.jpeg"/><Relationship Id="rId1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7" Type="http://schemas.openxmlformats.org/officeDocument/2006/relationships/image" Target="../media/image56.png"/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5.jpeg"/><Relationship Id="rId5" Type="http://schemas.openxmlformats.org/officeDocument/2006/relationships/hyperlink" Target="http://images.google.cl/imgres?imgurl=http://www.aa.com/content/images/aboutUs/admiralsClub/admiralClubForms.gif&amp;imgrefurl=http://www.aa.com/content/espanol/informacionDeViaje/ayudaParaSuViaje/serviciosAeropuerto/admiralsFormularios.jhtml&amp;h=150&amp;w=150&amp;sz=6&amp;tbnid=rp92J16doyAJ:&amp;tbnh=90&amp;tbnw=90&amp;hl=es&amp;start=25&amp;prev=/images?q=FORMULARIOS&amp;start=20&amp;svnum=10&amp;hl=es&amp;lr=&amp;sa=N" TargetMode="External"/><Relationship Id="rId4" Type="http://schemas.openxmlformats.org/officeDocument/2006/relationships/image" Target="../media/image54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egresos23.deis.cl/" TargetMode="External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rem20.deis.cl/" TargetMode="Externa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899592" y="1412776"/>
            <a:ext cx="7920880" cy="1373282"/>
          </a:xfrm>
        </p:spPr>
        <p:txBody>
          <a:bodyPr/>
          <a:lstStyle/>
          <a:p>
            <a:pPr algn="ctr"/>
            <a:r>
              <a:rPr lang="es-ES" sz="4400" dirty="0" smtClean="0"/>
              <a:t>Reunión Anual </a:t>
            </a:r>
            <a:r>
              <a:rPr lang="es-ES" sz="4400" dirty="0" smtClean="0"/>
              <a:t>del </a:t>
            </a:r>
          </a:p>
          <a:p>
            <a:pPr algn="ctr"/>
            <a:r>
              <a:rPr lang="es-ES" sz="4400" dirty="0" smtClean="0"/>
              <a:t>Depto. Estadísticas y Gestión de la Información</a:t>
            </a:r>
            <a:endParaRPr lang="es-CL" sz="4400" dirty="0"/>
          </a:p>
        </p:txBody>
      </p:sp>
      <p:sp>
        <p:nvSpPr>
          <p:cNvPr id="4" name="2 Subtítulo"/>
          <p:cNvSpPr txBox="1">
            <a:spLocks/>
          </p:cNvSpPr>
          <p:nvPr/>
        </p:nvSpPr>
        <p:spPr>
          <a:xfrm>
            <a:off x="2779712" y="188640"/>
            <a:ext cx="6400800" cy="43204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s-ES" b="1" i="1" dirty="0">
                <a:solidFill>
                  <a:schemeClr val="tx1">
                    <a:lumMod val="65000"/>
                  </a:schemeClr>
                </a:solidFill>
                <a:latin typeface="+mn-lt"/>
                <a:ea typeface="ヒラギノ角ゴ Pro W3" charset="-128"/>
                <a:cs typeface="ヒラギノ角ゴ Pro W3" charset="-128"/>
              </a:rPr>
              <a:t>D</a:t>
            </a:r>
            <a:r>
              <a:rPr kumimoji="0" lang="es-ES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+mn-lt"/>
                <a:ea typeface="ヒラギノ角ゴ Pro W3" charset="-128"/>
                <a:cs typeface="ヒラギノ角ゴ Pro W3" charset="-128"/>
              </a:rPr>
              <a:t>epto</a:t>
            </a:r>
            <a:r>
              <a:rPr kumimoji="0" lang="es-ES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+mn-lt"/>
                <a:ea typeface="ヒラギノ角ゴ Pro W3" charset="-128"/>
                <a:cs typeface="ヒラギノ角ゴ Pro W3" charset="-128"/>
              </a:rPr>
              <a:t>. Estadísticas y Gestión de la Información</a:t>
            </a:r>
            <a:endParaRPr kumimoji="0" lang="es-ES" b="1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</a:schemeClr>
              </a:solidFill>
              <a:effectLst/>
              <a:uLnTx/>
              <a:uFillTx/>
              <a:latin typeface="+mn-lt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5" name="2 Subtítulo"/>
          <p:cNvSpPr txBox="1">
            <a:spLocks/>
          </p:cNvSpPr>
          <p:nvPr/>
        </p:nvSpPr>
        <p:spPr>
          <a:xfrm>
            <a:off x="1524000" y="5085184"/>
            <a:ext cx="7008440" cy="70601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ヒラギノ角ゴ Pro W3" charset="-128"/>
                <a:cs typeface="ヒラギノ角ゴ Pro W3" charset="-128"/>
              </a:rPr>
              <a:t>25 de Enero 2018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ヒラギノ角ゴ Pro W3" charset="-128"/>
              <a:cs typeface="ヒラギノ角ゴ Pro W3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164513" cy="1143000"/>
          </a:xfrm>
        </p:spPr>
        <p:txBody>
          <a:bodyPr/>
          <a:lstStyle/>
          <a:p>
            <a:pPr lvl="0" algn="ctr"/>
            <a:r>
              <a:rPr lang="es-CL" altLang="es-CL" dirty="0" smtClean="0"/>
              <a:t>Reporte </a:t>
            </a:r>
            <a:r>
              <a:rPr lang="es-CL" altLang="es-CL" dirty="0"/>
              <a:t>avance registro </a:t>
            </a:r>
            <a:r>
              <a:rPr lang="es-CL" altLang="es-CL" dirty="0" smtClean="0"/>
              <a:t/>
            </a:r>
            <a:br>
              <a:rPr lang="es-CL" altLang="es-CL" dirty="0" smtClean="0"/>
            </a:br>
            <a:r>
              <a:rPr lang="es-CL" altLang="es-CL" dirty="0" smtClean="0"/>
              <a:t>Egresos </a:t>
            </a:r>
            <a:r>
              <a:rPr lang="es-CL" altLang="es-CL" dirty="0"/>
              <a:t>Hospitalarios </a:t>
            </a:r>
            <a:r>
              <a:rPr lang="es-CL" altLang="es-CL" dirty="0" smtClean="0"/>
              <a:t>2017</a:t>
            </a:r>
            <a:endParaRPr lang="es-CL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2744473"/>
              </p:ext>
            </p:extLst>
          </p:nvPr>
        </p:nvGraphicFramePr>
        <p:xfrm>
          <a:off x="323528" y="1772816"/>
          <a:ext cx="8568951" cy="24276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44136"/>
                <a:gridCol w="560481"/>
                <a:gridCol w="480884"/>
                <a:gridCol w="480884"/>
                <a:gridCol w="480884"/>
                <a:gridCol w="480884"/>
                <a:gridCol w="480884"/>
                <a:gridCol w="480884"/>
                <a:gridCol w="480884"/>
                <a:gridCol w="480884"/>
                <a:gridCol w="480884"/>
                <a:gridCol w="480884"/>
                <a:gridCol w="480884"/>
                <a:gridCol w="474610"/>
              </a:tblGrid>
              <a:tr h="5560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100" b="1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Nombre Establecimiento</a:t>
                      </a:r>
                    </a:p>
                  </a:txBody>
                  <a:tcPr marL="32460" marR="3246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05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Total</a:t>
                      </a:r>
                    </a:p>
                  </a:txBody>
                  <a:tcPr marL="32460" marR="3246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05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Ene</a:t>
                      </a:r>
                    </a:p>
                  </a:txBody>
                  <a:tcPr marL="32460" marR="3246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05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Feb</a:t>
                      </a:r>
                    </a:p>
                  </a:txBody>
                  <a:tcPr marL="32460" marR="3246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05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Mar</a:t>
                      </a:r>
                    </a:p>
                  </a:txBody>
                  <a:tcPr marL="32460" marR="3246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05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Abr</a:t>
                      </a:r>
                    </a:p>
                  </a:txBody>
                  <a:tcPr marL="32460" marR="3246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050" dirty="0" err="1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May</a:t>
                      </a:r>
                      <a:endParaRPr lang="es-CL" sz="105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2460" marR="3246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05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Jun</a:t>
                      </a:r>
                    </a:p>
                  </a:txBody>
                  <a:tcPr marL="32460" marR="3246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05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Jul</a:t>
                      </a:r>
                    </a:p>
                  </a:txBody>
                  <a:tcPr marL="32460" marR="3246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050" dirty="0" err="1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Ago</a:t>
                      </a:r>
                      <a:endParaRPr lang="es-CL" sz="105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2460" marR="3246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050" dirty="0" err="1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Sep</a:t>
                      </a:r>
                      <a:endParaRPr lang="es-CL" sz="105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2460" marR="3246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05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Oct</a:t>
                      </a:r>
                    </a:p>
                  </a:txBody>
                  <a:tcPr marL="32460" marR="3246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05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Nov</a:t>
                      </a:r>
                    </a:p>
                  </a:txBody>
                  <a:tcPr marL="32460" marR="3246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05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Dic</a:t>
                      </a:r>
                    </a:p>
                  </a:txBody>
                  <a:tcPr marL="32460" marR="32460" marT="0" marB="0" anchor="ctr"/>
                </a:tc>
              </a:tr>
              <a:tr h="3114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05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Hospital Base de Osorno</a:t>
                      </a:r>
                    </a:p>
                  </a:txBody>
                  <a:tcPr marL="32460" marR="3246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14.273 </a:t>
                      </a:r>
                      <a:endParaRPr lang="es-CL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1.262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1.177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1.382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1.261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1.282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1.438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1.316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1.336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1.203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1.362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1.254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    -  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114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05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Hospital </a:t>
                      </a:r>
                      <a:r>
                        <a:rPr lang="es-CL" sz="1050" b="0" dirty="0" err="1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Purranque</a:t>
                      </a:r>
                      <a:endParaRPr lang="es-CL" sz="105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2460" marR="3246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1.622 </a:t>
                      </a:r>
                      <a:endParaRPr lang="es-CL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</a:t>
                      </a:r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192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 </a:t>
                      </a:r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 </a:t>
                      </a:r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58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</a:t>
                      </a:r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106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</a:t>
                      </a:r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158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</a:t>
                      </a:r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161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</a:t>
                      </a:r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176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</a:t>
                      </a:r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166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</a:t>
                      </a:r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109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</a:t>
                      </a:r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168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</a:t>
                      </a:r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186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 </a:t>
                      </a:r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82 </a:t>
                      </a:r>
                    </a:p>
                  </a:txBody>
                  <a:tcPr marL="9525" marR="9525" marT="9525" marB="0" anchor="ctr"/>
                </a:tc>
              </a:tr>
              <a:tr h="3114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05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Hospital </a:t>
                      </a:r>
                      <a:r>
                        <a:rPr lang="es-CL" sz="1050" b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Río </a:t>
                      </a:r>
                      <a:r>
                        <a:rPr lang="es-CL" sz="105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Negro</a:t>
                      </a:r>
                    </a:p>
                  </a:txBody>
                  <a:tcPr marL="32460" marR="3246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</a:t>
                      </a:r>
                      <a:r>
                        <a:rPr lang="es-CL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529 </a:t>
                      </a:r>
                      <a:endParaRPr lang="es-CL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 </a:t>
                      </a:r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45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 </a:t>
                      </a:r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35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 </a:t>
                      </a:r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28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 </a:t>
                      </a:r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39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 </a:t>
                      </a:r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36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 </a:t>
                      </a:r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51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 </a:t>
                      </a:r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61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 </a:t>
                      </a:r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48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 </a:t>
                      </a:r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47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 </a:t>
                      </a:r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53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 </a:t>
                      </a:r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50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 </a:t>
                      </a:r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36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114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05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Hospital </a:t>
                      </a:r>
                      <a:r>
                        <a:rPr lang="es-CL" sz="1050" b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Puerto </a:t>
                      </a:r>
                      <a:r>
                        <a:rPr lang="es-CL" sz="1050" b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Octay</a:t>
                      </a:r>
                      <a:endParaRPr lang="es-CL" sz="105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2460" marR="3246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</a:t>
                      </a:r>
                      <a:r>
                        <a:rPr lang="es-C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369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 </a:t>
                      </a:r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27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 </a:t>
                      </a:r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24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 </a:t>
                      </a:r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21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 </a:t>
                      </a:r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34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 </a:t>
                      </a:r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27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 </a:t>
                      </a:r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38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 </a:t>
                      </a:r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32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 </a:t>
                      </a:r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35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 </a:t>
                      </a:r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37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 </a:t>
                      </a:r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27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 </a:t>
                      </a:r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31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 </a:t>
                      </a:r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36 </a:t>
                      </a:r>
                    </a:p>
                  </a:txBody>
                  <a:tcPr marL="9525" marR="9525" marT="9525" marB="0" anchor="ctr"/>
                </a:tc>
              </a:tr>
              <a:tr h="3114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05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Hospital </a:t>
                      </a:r>
                      <a:r>
                        <a:rPr lang="es-CL" sz="1050" b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M.S.J. </a:t>
                      </a:r>
                      <a:r>
                        <a:rPr lang="es-CL" sz="105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de la Costa</a:t>
                      </a:r>
                    </a:p>
                  </a:txBody>
                  <a:tcPr marL="32460" marR="3246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 </a:t>
                      </a:r>
                      <a:r>
                        <a:rPr lang="es-C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207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 </a:t>
                      </a:r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22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 </a:t>
                      </a:r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11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</a:t>
                      </a:r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</a:t>
                      </a:r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14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   </a:t>
                      </a:r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 </a:t>
                      </a:r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21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 </a:t>
                      </a:r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22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 </a:t>
                      </a:r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22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 </a:t>
                      </a:r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18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</a:t>
                      </a:r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23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</a:t>
                      </a:r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15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</a:t>
                      </a:r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 </a:t>
                      </a:r>
                    </a:p>
                  </a:txBody>
                  <a:tcPr marL="9525" marR="9525" marT="9525" marB="0" anchor="ctr"/>
                </a:tc>
              </a:tr>
              <a:tr h="3114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05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Hospital </a:t>
                      </a:r>
                      <a:r>
                        <a:rPr lang="es-CL" sz="1050" b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P.S. </a:t>
                      </a:r>
                      <a:r>
                        <a:rPr lang="es-CL" sz="105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de </a:t>
                      </a:r>
                      <a:r>
                        <a:rPr lang="es-CL" sz="1050" b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Quilacahuin</a:t>
                      </a:r>
                      <a:endParaRPr lang="es-CL" sz="105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2460" marR="3246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   </a:t>
                      </a:r>
                      <a:r>
                        <a:rPr lang="es-C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58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   </a:t>
                      </a:r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   </a:t>
                      </a:r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   </a:t>
                      </a:r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   </a:t>
                      </a:r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   </a:t>
                      </a:r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   </a:t>
                      </a:r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   </a:t>
                      </a:r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   </a:t>
                      </a:r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   </a:t>
                      </a:r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   </a:t>
                      </a:r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   </a:t>
                      </a:r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   </a:t>
                      </a:r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 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539552" y="4365104"/>
            <a:ext cx="41056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100" b="1" dirty="0" smtClean="0"/>
              <a:t>Fuente</a:t>
            </a:r>
            <a:r>
              <a:rPr lang="es-CL" sz="1100" dirty="0" smtClean="0"/>
              <a:t>: Sistema Egresos Hospitalarios, reporte extraído del sistema</a:t>
            </a:r>
            <a:endParaRPr lang="es-CL" sz="1100" dirty="0"/>
          </a:p>
        </p:txBody>
      </p:sp>
    </p:spTree>
    <p:extLst>
      <p:ext uri="{BB962C8B-B14F-4D97-AF65-F5344CB8AC3E}">
        <p14:creationId xmlns:p14="http://schemas.microsoft.com/office/powerpoint/2010/main" val="79194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152400"/>
            <a:ext cx="8164513" cy="1188368"/>
          </a:xfrm>
        </p:spPr>
        <p:txBody>
          <a:bodyPr>
            <a:normAutofit/>
          </a:bodyPr>
          <a:lstStyle/>
          <a:p>
            <a:pPr algn="ctr"/>
            <a:r>
              <a:rPr lang="es-CL" b="1" dirty="0" smtClean="0"/>
              <a:t>Situación de consistencia de </a:t>
            </a:r>
            <a:br>
              <a:rPr lang="es-CL" b="1" dirty="0" smtClean="0"/>
            </a:br>
            <a:r>
              <a:rPr lang="es-CL" b="1" dirty="0" smtClean="0"/>
              <a:t>Base de Egresos y REM 20 </a:t>
            </a:r>
            <a:br>
              <a:rPr lang="es-CL" b="1" dirty="0" smtClean="0"/>
            </a:br>
            <a:r>
              <a:rPr lang="es-CL" sz="1800" dirty="0" smtClean="0"/>
              <a:t>(Enero a Noviembre 2017)</a:t>
            </a:r>
            <a:endParaRPr lang="es-ES" sz="1800" dirty="0"/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2588564"/>
              </p:ext>
            </p:extLst>
          </p:nvPr>
        </p:nvGraphicFramePr>
        <p:xfrm>
          <a:off x="499175" y="2538007"/>
          <a:ext cx="7601218" cy="3195249"/>
        </p:xfrm>
        <a:graphic>
          <a:graphicData uri="http://schemas.openxmlformats.org/drawingml/2006/table">
            <a:tbl>
              <a:tblPr/>
              <a:tblGrid>
                <a:gridCol w="2056601"/>
                <a:gridCol w="792088"/>
                <a:gridCol w="792088"/>
                <a:gridCol w="576064"/>
                <a:gridCol w="720080"/>
                <a:gridCol w="720080"/>
                <a:gridCol w="720080"/>
                <a:gridCol w="63300"/>
                <a:gridCol w="1160837"/>
              </a:tblGrid>
              <a:tr h="405626">
                <a:tc rowSpan="2">
                  <a:txBody>
                    <a:bodyPr/>
                    <a:lstStyle/>
                    <a:p>
                      <a:pPr algn="l" fontAlgn="b"/>
                      <a:r>
                        <a:rPr lang="es-ES" sz="1200" b="1" i="0" u="none" strike="noStrike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Establecimientos</a:t>
                      </a:r>
                      <a:endParaRPr lang="es-ES" sz="1200" b="1" i="0" u="none" strike="noStrike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N° Egresos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N° Fallecidos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6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6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endParaRPr lang="es-ES" sz="1200" b="1" i="0" u="none" strike="noStrike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F. Último</a:t>
                      </a:r>
                      <a:r>
                        <a:rPr lang="es-ES" sz="1100" b="0" i="0" u="none" strike="noStrike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Egreso</a:t>
                      </a:r>
                    </a:p>
                    <a:p>
                      <a:pPr algn="ctr" fontAlgn="b"/>
                      <a:r>
                        <a:rPr lang="es-ES" sz="1100" b="0" i="0" u="none" strike="noStrike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Registrado</a:t>
                      </a:r>
                      <a:endParaRPr lang="es-ES" sz="1100" b="0" i="0" u="none" strike="noStrike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42446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IEEH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REM 20</a:t>
                      </a:r>
                      <a:endParaRPr lang="es-ES" sz="1200" b="1" i="0" u="none" strike="noStrike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 err="1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Dif</a:t>
                      </a:r>
                      <a:r>
                        <a:rPr lang="es-ES" sz="1200" b="1" i="0" u="none" strike="noStrike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.</a:t>
                      </a:r>
                      <a:endParaRPr lang="es-ES" sz="1200" b="1" i="0" u="none" strike="noStrike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IEEH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REM 20</a:t>
                      </a:r>
                      <a:endParaRPr lang="es-ES" sz="1200" b="1" i="0" u="none" strike="noStrike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 err="1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Dif</a:t>
                      </a:r>
                      <a:r>
                        <a:rPr lang="es-ES" sz="1200" b="1" i="0" u="none" strike="noStrike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.</a:t>
                      </a:r>
                      <a:endParaRPr lang="es-ES" sz="1200" b="1" i="0" u="none" strike="noStrike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  <a:tr h="423352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Hospital </a:t>
                      </a:r>
                      <a:r>
                        <a:rPr lang="es-ES" sz="1200" b="0" i="0" u="none" strike="noStrik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Base Osorno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14.273</a:t>
                      </a:r>
                      <a:endParaRPr lang="es-ES" sz="1200" b="0" i="0" u="none" strike="noStrike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14.273</a:t>
                      </a:r>
                      <a:endParaRPr lang="es-ES" sz="1200" b="0" i="0" u="none" strike="noStrike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  <a:endParaRPr lang="es-ES" sz="1200" b="0" i="0" u="none" strike="noStrike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315</a:t>
                      </a:r>
                      <a:endParaRPr lang="es-ES" sz="1200" b="0" i="0" u="none" strike="noStrike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315</a:t>
                      </a:r>
                      <a:endParaRPr lang="es-ES" sz="1200" b="0" i="0" u="none" strike="noStrike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  <a:endParaRPr lang="es-ES" sz="1200" b="0" i="0" u="none" strike="noStrike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0" i="0" u="none" strike="noStrike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b="0" i="0" u="none" strike="noStrike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30-11-2017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3369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Hospital </a:t>
                      </a:r>
                      <a:r>
                        <a:rPr lang="es-ES" sz="1200" b="0" i="0" u="none" strike="noStrike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Purranque</a:t>
                      </a:r>
                      <a:endParaRPr lang="es-ES" sz="1200" b="0" i="0" u="none" strike="noStrike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1.540</a:t>
                      </a:r>
                      <a:endParaRPr lang="es-ES" sz="1200" b="0" i="0" u="none" strike="noStrike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1.540</a:t>
                      </a:r>
                      <a:endParaRPr lang="es-ES" sz="1200" b="0" i="0" u="none" strike="noStrike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  <a:endParaRPr lang="es-ES" sz="1200" b="0" i="0" u="none" strike="noStrike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40</a:t>
                      </a:r>
                      <a:endParaRPr lang="es-ES" sz="1200" b="0" i="0" u="none" strike="noStrike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40</a:t>
                      </a:r>
                      <a:endParaRPr lang="es-ES" sz="1200" b="0" i="0" u="none" strike="noStrike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  <a:endParaRPr lang="es-ES" sz="1200" b="0" i="0" u="none" strike="noStrike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0" i="0" u="none" strike="noStrike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b="0" i="0" u="none" strike="noStrike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22-12-2017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0527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Hospital </a:t>
                      </a:r>
                      <a:r>
                        <a:rPr lang="es-ES" sz="1200" b="0" i="0" u="none" strike="noStrik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Río Negro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493</a:t>
                      </a:r>
                      <a:endParaRPr lang="es-ES" sz="1200" b="0" i="0" u="none" strike="noStrike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493</a:t>
                      </a:r>
                      <a:endParaRPr lang="es-ES" sz="1200" b="0" i="0" u="none" strike="noStrike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  <a:endParaRPr lang="es-ES" sz="1200" b="0" i="0" u="none" strike="noStrike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25</a:t>
                      </a:r>
                      <a:endParaRPr lang="es-ES" sz="1200" b="0" i="0" u="none" strike="noStrike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25</a:t>
                      </a:r>
                      <a:endParaRPr lang="es-ES" sz="1200" b="0" i="0" u="none" strike="noStrike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  <a:endParaRPr lang="es-ES" sz="1200" b="0" i="0" u="none" strike="noStrike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0" i="0" u="none" strike="noStrike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b="0" i="0" u="none" strike="noStrike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31-12-2017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3352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Hospital </a:t>
                      </a:r>
                      <a:r>
                        <a:rPr lang="es-ES" sz="1200" b="0" i="0" u="none" strike="noStrik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Puerto Octay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333</a:t>
                      </a:r>
                      <a:endParaRPr lang="es-ES" sz="1200" b="0" i="0" u="none" strike="noStrike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333</a:t>
                      </a:r>
                      <a:endParaRPr lang="es-ES" sz="1200" b="0" i="0" u="none" strike="noStrike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  <a:endParaRPr lang="es-ES" sz="1200" b="0" i="0" u="none" strike="noStrike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21</a:t>
                      </a:r>
                      <a:endParaRPr lang="es-ES" sz="1200" b="0" i="0" u="none" strike="noStrike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21</a:t>
                      </a:r>
                      <a:endParaRPr lang="es-ES" sz="1200" b="0" i="0" u="none" strike="noStrike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  <a:endParaRPr lang="es-ES" sz="1200" b="0" i="0" u="none" strike="noStrike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0" i="0" u="none" strike="noStrike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b="0" i="0" u="none" strike="noStrike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31-12-2017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0527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Hospital S.J. </a:t>
                      </a:r>
                      <a:r>
                        <a:rPr lang="es-ES" sz="1200" b="0" i="0" u="none" strike="noStrik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de la Costa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197</a:t>
                      </a:r>
                      <a:endParaRPr lang="es-ES" sz="1200" b="0" i="0" u="none" strike="noStrike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197</a:t>
                      </a:r>
                      <a:endParaRPr lang="es-ES" sz="1200" b="0" i="0" u="none" strike="noStrike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  <a:endParaRPr lang="es-ES" sz="1200" b="0" i="0" u="none" strike="noStrike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</a:t>
                      </a:r>
                      <a:endParaRPr lang="es-ES" sz="1200" b="0" i="0" u="none" strike="noStrike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</a:t>
                      </a:r>
                      <a:endParaRPr lang="es-ES" sz="1200" b="0" i="0" u="none" strike="noStrike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  <a:endParaRPr lang="es-ES" sz="1200" b="0" i="0" u="none" strike="noStrike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0" i="0" u="none" strike="noStrike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b="0" i="0" u="none" strike="noStrike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29-12-2017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6050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Hospital </a:t>
                      </a:r>
                      <a:r>
                        <a:rPr lang="es-ES" sz="1200" b="0" i="0" u="none" strike="noStrik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Quilacahuin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51</a:t>
                      </a:r>
                      <a:endParaRPr lang="es-ES" sz="1200" b="0" i="0" u="none" strike="noStrike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51</a:t>
                      </a:r>
                      <a:endParaRPr lang="es-ES" sz="1200" b="0" i="0" u="none" strike="noStrike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  <a:endParaRPr lang="es-ES" sz="1200" b="0" i="0" u="none" strike="noStrike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</a:t>
                      </a:r>
                      <a:endParaRPr lang="es-ES" sz="1200" b="0" i="0" u="none" strike="noStrike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</a:t>
                      </a:r>
                      <a:endParaRPr lang="es-ES" sz="1200" b="0" i="0" u="none" strike="noStrike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  <a:endParaRPr lang="es-ES" sz="1200" b="0" i="0" u="none" strike="noStrike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1200" b="0" i="0" u="none" strike="noStrike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29-12-2017</a:t>
                      </a:r>
                      <a:endParaRPr lang="es-ES" sz="1100" b="0" i="0" u="none" strike="noStrike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467544" y="5759678"/>
            <a:ext cx="419377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100" b="1" dirty="0" smtClean="0"/>
              <a:t>Fuente</a:t>
            </a:r>
            <a:r>
              <a:rPr lang="es-CL" sz="1100" dirty="0" smtClean="0"/>
              <a:t>: Sistema Egresos Hospitalarios, reporte extraído el 22-01-2018</a:t>
            </a:r>
            <a:endParaRPr lang="es-CL" sz="1100" dirty="0"/>
          </a:p>
        </p:txBody>
      </p:sp>
      <p:sp>
        <p:nvSpPr>
          <p:cNvPr id="7" name="2 Marcador de contenido"/>
          <p:cNvSpPr>
            <a:spLocks noGrp="1"/>
          </p:cNvSpPr>
          <p:nvPr>
            <p:ph idx="1"/>
          </p:nvPr>
        </p:nvSpPr>
        <p:spPr>
          <a:xfrm>
            <a:off x="0" y="1762693"/>
            <a:ext cx="9343516" cy="79208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s-ES" sz="1800" b="1" dirty="0" smtClean="0">
                <a:solidFill>
                  <a:srgbClr val="FF0000"/>
                </a:solidFill>
              </a:rPr>
              <a:t>	Comparación Número de Egresos por IEEH v/s REM 20</a:t>
            </a:r>
          </a:p>
          <a:p>
            <a:pPr>
              <a:buNone/>
            </a:pPr>
            <a:r>
              <a:rPr lang="es-CL" sz="1800" dirty="0" smtClean="0"/>
              <a:t>       </a:t>
            </a:r>
            <a:r>
              <a:rPr lang="es-CL" sz="1600" dirty="0" smtClean="0"/>
              <a:t>Según </a:t>
            </a:r>
            <a:r>
              <a:rPr lang="es-CL" sz="1600" dirty="0"/>
              <a:t>norma Técnica 168, egresos de noviembre deben ser tributados en diciembre 2017</a:t>
            </a:r>
            <a:r>
              <a:rPr lang="es-CL" sz="1800" dirty="0"/>
              <a:t>.</a:t>
            </a:r>
          </a:p>
          <a:p>
            <a:pPr>
              <a:buNone/>
            </a:pPr>
            <a:endParaRPr lang="es-ES" sz="1800" b="1" dirty="0" smtClean="0">
              <a:solidFill>
                <a:srgbClr val="FF0000"/>
              </a:solidFill>
            </a:endParaRPr>
          </a:p>
        </p:txBody>
      </p:sp>
      <p:sp>
        <p:nvSpPr>
          <p:cNvPr id="4" name="Explosión 1 3"/>
          <p:cNvSpPr/>
          <p:nvPr/>
        </p:nvSpPr>
        <p:spPr>
          <a:xfrm>
            <a:off x="6156176" y="908720"/>
            <a:ext cx="2738683" cy="1080120"/>
          </a:xfrm>
          <a:prstGeom prst="irregularSeal1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srgbClr val="FF0000"/>
                </a:solidFill>
              </a:rPr>
              <a:t>Felicitaciones</a:t>
            </a:r>
            <a:endParaRPr lang="es-CL" dirty="0">
              <a:solidFill>
                <a:srgbClr val="FF0000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23528" y="6093296"/>
            <a:ext cx="80424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b="1" dirty="0" smtClean="0"/>
              <a:t>Nota</a:t>
            </a:r>
            <a:r>
              <a:rPr lang="es-CL" sz="1400" dirty="0" smtClean="0"/>
              <a:t>: El año 2017 debe estar tributado los 10 primeros días hábiles de febrero 2018 y se publicará en mayo</a:t>
            </a:r>
            <a:endParaRPr lang="es-CL" sz="1400" dirty="0"/>
          </a:p>
        </p:txBody>
      </p:sp>
    </p:spTree>
    <p:extLst>
      <p:ext uri="{BB962C8B-B14F-4D97-AF65-F5344CB8AC3E}">
        <p14:creationId xmlns:p14="http://schemas.microsoft.com/office/powerpoint/2010/main" val="303712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t="21035" r="33939" b="17445"/>
          <a:stretch/>
        </p:blipFill>
        <p:spPr>
          <a:xfrm>
            <a:off x="179512" y="764704"/>
            <a:ext cx="8797683" cy="460851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1171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164513" cy="540296"/>
          </a:xfrm>
        </p:spPr>
        <p:txBody>
          <a:bodyPr/>
          <a:lstStyle/>
          <a:p>
            <a:r>
              <a:rPr lang="es-CL" dirty="0" smtClean="0"/>
              <a:t>Reporte de REM20: </a:t>
            </a:r>
            <a:r>
              <a:rPr lang="es-CL" sz="1600" dirty="0" smtClean="0"/>
              <a:t>Enero a Noviembre2017 </a:t>
            </a:r>
            <a:endParaRPr lang="es-CL" sz="16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663" t="24646" r="5147" b="10064"/>
          <a:stretch/>
        </p:blipFill>
        <p:spPr>
          <a:xfrm>
            <a:off x="179512" y="1052736"/>
            <a:ext cx="8856985" cy="45365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CuadroTexto 3"/>
          <p:cNvSpPr txBox="1"/>
          <p:nvPr/>
        </p:nvSpPr>
        <p:spPr>
          <a:xfrm>
            <a:off x="161715" y="5717921"/>
            <a:ext cx="12859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000" b="1" dirty="0" smtClean="0"/>
              <a:t>Fuente</a:t>
            </a:r>
            <a:r>
              <a:rPr lang="es-CL" sz="1000" dirty="0" smtClean="0"/>
              <a:t>: DEIS - </a:t>
            </a:r>
            <a:r>
              <a:rPr lang="es-CL" sz="1000" dirty="0" err="1" smtClean="0"/>
              <a:t>Minsal</a:t>
            </a:r>
            <a:endParaRPr lang="es-CL" sz="1000" dirty="0"/>
          </a:p>
        </p:txBody>
      </p:sp>
    </p:spTree>
    <p:extLst>
      <p:ext uri="{BB962C8B-B14F-4D97-AF65-F5344CB8AC3E}">
        <p14:creationId xmlns:p14="http://schemas.microsoft.com/office/powerpoint/2010/main" val="39260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C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915815" y="4406900"/>
            <a:ext cx="5578897" cy="1362075"/>
          </a:xfrm>
        </p:spPr>
        <p:txBody>
          <a:bodyPr/>
          <a:lstStyle/>
          <a:p>
            <a:r>
              <a:rPr lang="es-ES_tradnl" sz="3200" dirty="0" smtClean="0"/>
              <a:t>Atenciones de urgencia</a:t>
            </a:r>
            <a:endParaRPr lang="es-CL" sz="3200" dirty="0"/>
          </a:p>
        </p:txBody>
      </p:sp>
      <p:pic>
        <p:nvPicPr>
          <p:cNvPr id="5122" name="Picture 2" descr="http://ssosorno.cl/wrdprss_minsal/wp-content/uploads/2012/06/DSC002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3072342" cy="230425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8985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AREAS DE TRABAJO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11560" y="1124744"/>
            <a:ext cx="7718053" cy="4525962"/>
          </a:xfrm>
        </p:spPr>
        <p:txBody>
          <a:bodyPr/>
          <a:lstStyle/>
          <a:p>
            <a:pPr marL="0" indent="0">
              <a:buNone/>
            </a:pPr>
            <a:r>
              <a:rPr lang="es-CL" b="1" dirty="0" smtClean="0">
                <a:solidFill>
                  <a:srgbClr val="FF0000"/>
                </a:solidFill>
              </a:rPr>
              <a:t>3. Atenciones de Urgencia </a:t>
            </a:r>
          </a:p>
          <a:p>
            <a:r>
              <a:rPr lang="es-CL" sz="1800" dirty="0" smtClean="0"/>
              <a:t>Se dispone de un sistema online para el registro de las atenciones de urgencia en forma diaria.</a:t>
            </a:r>
          </a:p>
          <a:p>
            <a:r>
              <a:rPr lang="es-CL" sz="1800" dirty="0" smtClean="0"/>
              <a:t>El registro de datos en formulario DAU debe ser integro y veraz.</a:t>
            </a:r>
          </a:p>
          <a:p>
            <a:r>
              <a:rPr lang="es-CL" sz="1800" dirty="0" smtClean="0"/>
              <a:t>Conforma el perfil epidemiológico especialmente en periodo campaña de invierno.</a:t>
            </a:r>
          </a:p>
          <a:p>
            <a:endParaRPr lang="es-CL" dirty="0" smtClean="0"/>
          </a:p>
          <a:p>
            <a:endParaRPr lang="es-ES_tradnl" altLang="es-CL" dirty="0">
              <a:latin typeface="Calibri" panose="020F0502020204030204" pitchFamily="34" charset="0"/>
              <a:ea typeface="ヒラギノ角ゴ Pro W3"/>
            </a:endParaRPr>
          </a:p>
          <a:p>
            <a:pPr marL="0" indent="0">
              <a:buNone/>
            </a:pPr>
            <a:endParaRPr lang="es-ES_tradnl" altLang="es-CL" dirty="0">
              <a:latin typeface="Calibri" panose="020F0502020204030204" pitchFamily="34" charset="0"/>
              <a:ea typeface="ヒラギノ角ゴ Pro W3"/>
            </a:endParaRPr>
          </a:p>
          <a:p>
            <a:pPr marL="0" indent="0">
              <a:buNone/>
            </a:pPr>
            <a:endParaRPr lang="es-CL" dirty="0" smtClean="0"/>
          </a:p>
          <a:p>
            <a:endParaRPr lang="es-C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" t="28513" r="45051" b="29564"/>
          <a:stretch/>
        </p:blipFill>
        <p:spPr>
          <a:xfrm>
            <a:off x="859337" y="3068960"/>
            <a:ext cx="7222497" cy="309961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CuadroTexto 4"/>
          <p:cNvSpPr txBox="1"/>
          <p:nvPr/>
        </p:nvSpPr>
        <p:spPr>
          <a:xfrm>
            <a:off x="755576" y="6279703"/>
            <a:ext cx="4515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200" dirty="0">
                <a:hlinkClick r:id="rId3"/>
              </a:rPr>
              <a:t>http://</a:t>
            </a:r>
            <a:r>
              <a:rPr lang="es-CL" sz="1200" dirty="0" smtClean="0">
                <a:hlinkClick r:id="rId3"/>
              </a:rPr>
              <a:t>intradeis.minsal.cl/Intradeis/atenciones_urgencia/Default.aspx</a:t>
            </a:r>
            <a:endParaRPr lang="es-CL" sz="1200" dirty="0" smtClean="0"/>
          </a:p>
          <a:p>
            <a:endParaRPr lang="es-CL" sz="1200" dirty="0"/>
          </a:p>
        </p:txBody>
      </p:sp>
    </p:spTree>
    <p:extLst>
      <p:ext uri="{BB962C8B-B14F-4D97-AF65-F5344CB8AC3E}">
        <p14:creationId xmlns:p14="http://schemas.microsoft.com/office/powerpoint/2010/main" val="283339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152400"/>
            <a:ext cx="8164513" cy="828328"/>
          </a:xfrm>
        </p:spPr>
        <p:txBody>
          <a:bodyPr>
            <a:normAutofit fontScale="90000"/>
          </a:bodyPr>
          <a:lstStyle/>
          <a:p>
            <a:pPr algn="ctr"/>
            <a:r>
              <a:rPr lang="es-ES" sz="2700" b="1" dirty="0" smtClean="0"/>
              <a:t>Atenciones de Urgencia</a:t>
            </a:r>
            <a:br>
              <a:rPr lang="es-ES" sz="2700" b="1" dirty="0" smtClean="0"/>
            </a:br>
            <a:r>
              <a:rPr lang="es-ES" sz="1600" dirty="0" smtClean="0">
                <a:hlinkClick r:id="rId2"/>
              </a:rPr>
              <a:t>http</a:t>
            </a:r>
            <a:r>
              <a:rPr lang="es-ES" sz="1600" dirty="0">
                <a:hlinkClick r:id="rId2"/>
              </a:rPr>
              <a:t>://</a:t>
            </a:r>
            <a:r>
              <a:rPr lang="es-ES" sz="1600" dirty="0" smtClean="0">
                <a:hlinkClick r:id="rId2"/>
              </a:rPr>
              <a:t>intradeis.minsal.cl/intradeis/atenciones_urgencia/reportes_publica/Menu.aspx</a:t>
            </a:r>
            <a:r>
              <a:rPr lang="es-ES" sz="1400" dirty="0" smtClean="0"/>
              <a:t/>
            </a:r>
            <a:br>
              <a:rPr lang="es-ES" sz="1400" dirty="0" smtClean="0"/>
            </a:br>
            <a:endParaRPr lang="es-ES" sz="1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71599" y="1268760"/>
            <a:ext cx="7345313" cy="4789140"/>
          </a:xfrm>
        </p:spPr>
        <p:txBody>
          <a:bodyPr>
            <a:normAutofit/>
          </a:bodyPr>
          <a:lstStyle/>
          <a:p>
            <a:r>
              <a:rPr lang="es-ES" sz="1600" b="1" dirty="0" smtClean="0"/>
              <a:t>Monitoreo </a:t>
            </a:r>
            <a:r>
              <a:rPr lang="es-ES" sz="1600" b="1" dirty="0"/>
              <a:t>diario SEM </a:t>
            </a:r>
            <a:r>
              <a:rPr lang="es-ES" sz="1600" b="1" dirty="0" smtClean="0"/>
              <a:t>4  (21al 27de enero)</a:t>
            </a:r>
          </a:p>
          <a:p>
            <a:r>
              <a:rPr lang="es-ES" sz="1600" dirty="0" smtClean="0">
                <a:solidFill>
                  <a:schemeClr val="tx1"/>
                </a:solidFill>
              </a:rPr>
              <a:t>Fecha </a:t>
            </a:r>
            <a:r>
              <a:rPr lang="es-ES" sz="1600" dirty="0">
                <a:solidFill>
                  <a:schemeClr val="tx1"/>
                </a:solidFill>
              </a:rPr>
              <a:t>Monitoreo:  </a:t>
            </a:r>
            <a:r>
              <a:rPr lang="es-ES" sz="1600" dirty="0" smtClean="0">
                <a:solidFill>
                  <a:schemeClr val="tx1"/>
                </a:solidFill>
              </a:rPr>
              <a:t>Jueves</a:t>
            </a:r>
            <a:r>
              <a:rPr lang="es-ES" sz="1600" dirty="0" smtClean="0">
                <a:solidFill>
                  <a:schemeClr val="tx1"/>
                </a:solidFill>
              </a:rPr>
              <a:t> 25/01/2018</a:t>
            </a:r>
            <a:r>
              <a:rPr lang="es-ES" sz="1600">
                <a:solidFill>
                  <a:schemeClr val="tx1"/>
                </a:solidFill>
              </a:rPr>
              <a:t>, </a:t>
            </a:r>
            <a:r>
              <a:rPr lang="es-ES" sz="1600" smtClean="0">
                <a:solidFill>
                  <a:schemeClr val="tx1"/>
                </a:solidFill>
              </a:rPr>
              <a:t>09:30 </a:t>
            </a:r>
            <a:r>
              <a:rPr lang="es-ES" sz="1600" dirty="0">
                <a:solidFill>
                  <a:schemeClr val="tx1"/>
                </a:solidFill>
              </a:rPr>
              <a:t>hrs.</a:t>
            </a:r>
          </a:p>
          <a:p>
            <a:pPr lvl="1"/>
            <a:endParaRPr lang="es-ES" sz="1400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1034109"/>
              </p:ext>
            </p:extLst>
          </p:nvPr>
        </p:nvGraphicFramePr>
        <p:xfrm>
          <a:off x="1043607" y="2060848"/>
          <a:ext cx="7200801" cy="2376603"/>
        </p:xfrm>
        <a:graphic>
          <a:graphicData uri="http://schemas.openxmlformats.org/drawingml/2006/table">
            <a:tbl>
              <a:tblPr/>
              <a:tblGrid>
                <a:gridCol w="1956445"/>
                <a:gridCol w="652148"/>
                <a:gridCol w="586933"/>
                <a:gridCol w="652148"/>
                <a:gridCol w="652148"/>
                <a:gridCol w="684755"/>
                <a:gridCol w="648072"/>
                <a:gridCol w="720080"/>
                <a:gridCol w="648072"/>
              </a:tblGrid>
              <a:tr h="343273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1" i="0" u="none" strike="noStrike" dirty="0" smtClean="0">
                          <a:solidFill>
                            <a:srgbClr val="FFFFFF"/>
                          </a:solidFill>
                          <a:latin typeface="Arial"/>
                        </a:rPr>
                        <a:t> Establecimientos</a:t>
                      </a:r>
                      <a:endParaRPr lang="es-ES" sz="1400" b="1" i="0" u="none" strike="noStrike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7993" marR="7993" marT="7993" marB="0" anchor="ctr">
                    <a:lnL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i="0" u="none" strike="noStrike" dirty="0" smtClean="0">
                          <a:solidFill>
                            <a:srgbClr val="FFFFFF"/>
                          </a:solidFill>
                          <a:latin typeface="Arial"/>
                        </a:rPr>
                        <a:t>21</a:t>
                      </a:r>
                    </a:p>
                    <a:p>
                      <a:pPr algn="ctr" fontAlgn="b"/>
                      <a:r>
                        <a:rPr lang="es-ES" sz="800" b="1" i="0" u="none" strike="noStrike" dirty="0" smtClean="0">
                          <a:solidFill>
                            <a:srgbClr val="FFFFFF"/>
                          </a:solidFill>
                          <a:latin typeface="Arial"/>
                        </a:rPr>
                        <a:t>Domingo</a:t>
                      </a:r>
                      <a:endParaRPr lang="es-ES" sz="1400" b="1" i="0" u="none" strike="noStrike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7993" marR="7993" marT="79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i="0" u="none" strike="noStrike" dirty="0" smtClean="0">
                          <a:solidFill>
                            <a:srgbClr val="FFFFFF"/>
                          </a:solidFill>
                          <a:latin typeface="Arial"/>
                        </a:rPr>
                        <a:t>22</a:t>
                      </a:r>
                    </a:p>
                    <a:p>
                      <a:pPr algn="ctr" fontAlgn="b"/>
                      <a:r>
                        <a:rPr lang="es-ES" sz="800" b="1" i="0" u="none" strike="noStrike" dirty="0" smtClean="0">
                          <a:solidFill>
                            <a:srgbClr val="FFFFFF"/>
                          </a:solidFill>
                          <a:latin typeface="Arial"/>
                        </a:rPr>
                        <a:t>Lunes</a:t>
                      </a:r>
                      <a:endParaRPr lang="es-ES" sz="800" b="1" i="0" u="none" strike="noStrike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7993" marR="7993" marT="79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i="0" u="none" strike="noStrike" dirty="0" smtClean="0">
                          <a:solidFill>
                            <a:srgbClr val="FFFFFF"/>
                          </a:solidFill>
                          <a:latin typeface="Arial"/>
                        </a:rPr>
                        <a:t>23</a:t>
                      </a:r>
                    </a:p>
                    <a:p>
                      <a:pPr algn="ctr" fontAlgn="b"/>
                      <a:r>
                        <a:rPr lang="es-ES" sz="800" b="1" i="0" u="none" strike="noStrike" dirty="0" smtClean="0">
                          <a:solidFill>
                            <a:srgbClr val="FFFFFF"/>
                          </a:solidFill>
                          <a:latin typeface="Arial"/>
                        </a:rPr>
                        <a:t>Martes</a:t>
                      </a:r>
                      <a:endParaRPr lang="es-ES" sz="800" b="1" i="0" u="none" strike="noStrike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7993" marR="7993" marT="79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i="0" u="none" strike="noStrike" dirty="0" smtClean="0">
                          <a:solidFill>
                            <a:srgbClr val="FFFFFF"/>
                          </a:solidFill>
                          <a:latin typeface="Arial"/>
                        </a:rPr>
                        <a:t>24</a:t>
                      </a:r>
                    </a:p>
                    <a:p>
                      <a:pPr algn="ctr" fontAlgn="b"/>
                      <a:r>
                        <a:rPr lang="es-ES" sz="800" b="1" i="0" u="none" strike="noStrike" dirty="0" smtClean="0">
                          <a:solidFill>
                            <a:srgbClr val="FFFFFF"/>
                          </a:solidFill>
                          <a:latin typeface="Arial"/>
                        </a:rPr>
                        <a:t>Miércoles</a:t>
                      </a:r>
                      <a:endParaRPr lang="es-ES" sz="800" b="1" i="0" u="none" strike="noStrike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7993" marR="7993" marT="79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i="0" u="none" strike="noStrike" dirty="0" smtClean="0">
                          <a:solidFill>
                            <a:srgbClr val="FFFFFF"/>
                          </a:solidFill>
                          <a:latin typeface="Arial"/>
                        </a:rPr>
                        <a:t>25</a:t>
                      </a:r>
                    </a:p>
                    <a:p>
                      <a:pPr algn="ctr" fontAlgn="b"/>
                      <a:r>
                        <a:rPr lang="es-ES" sz="800" b="1" i="0" u="none" strike="noStrike" dirty="0" smtClean="0">
                          <a:solidFill>
                            <a:srgbClr val="FFFFFF"/>
                          </a:solidFill>
                          <a:latin typeface="Arial"/>
                        </a:rPr>
                        <a:t>jueves</a:t>
                      </a:r>
                      <a:endParaRPr lang="es-ES" sz="800" b="1" i="0" u="none" strike="noStrike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7993" marR="7993" marT="79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i="0" u="none" strike="noStrike" dirty="0" smtClean="0">
                          <a:solidFill>
                            <a:srgbClr val="FFFFFF"/>
                          </a:solidFill>
                          <a:latin typeface="Arial"/>
                        </a:rPr>
                        <a:t>26</a:t>
                      </a:r>
                    </a:p>
                    <a:p>
                      <a:pPr algn="ctr" fontAlgn="b"/>
                      <a:r>
                        <a:rPr lang="es-ES" sz="800" b="1" i="0" u="none" strike="noStrike" dirty="0" smtClean="0">
                          <a:solidFill>
                            <a:srgbClr val="FFFFFF"/>
                          </a:solidFill>
                          <a:latin typeface="Arial"/>
                        </a:rPr>
                        <a:t>Viernes</a:t>
                      </a:r>
                      <a:endParaRPr lang="es-ES" sz="800" b="1" i="0" u="none" strike="noStrike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7993" marR="7993" marT="79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i="0" u="none" strike="noStrike" dirty="0" smtClean="0">
                          <a:solidFill>
                            <a:srgbClr val="FFFFFF"/>
                          </a:solidFill>
                          <a:latin typeface="Arial"/>
                        </a:rPr>
                        <a:t>27</a:t>
                      </a:r>
                    </a:p>
                    <a:p>
                      <a:pPr algn="ctr" fontAlgn="b"/>
                      <a:r>
                        <a:rPr lang="es-ES" sz="800" b="1" i="0" u="none" strike="noStrike" dirty="0" smtClean="0">
                          <a:solidFill>
                            <a:srgbClr val="FFFFFF"/>
                          </a:solidFill>
                          <a:latin typeface="Arial"/>
                        </a:rPr>
                        <a:t>Sábado</a:t>
                      </a:r>
                      <a:endParaRPr lang="es-ES" sz="800" b="1" i="0" u="none" strike="noStrike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7993" marR="7993" marT="79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i="0" u="none" strike="noStrike" dirty="0" smtClean="0">
                          <a:solidFill>
                            <a:srgbClr val="FFFFFF"/>
                          </a:solidFill>
                          <a:latin typeface="Arial"/>
                        </a:rPr>
                        <a:t>28</a:t>
                      </a:r>
                    </a:p>
                    <a:p>
                      <a:pPr algn="ctr" fontAlgn="b"/>
                      <a:r>
                        <a:rPr lang="es-ES" sz="800" b="1" i="0" u="none" strike="noStrike" dirty="0" smtClean="0">
                          <a:solidFill>
                            <a:srgbClr val="FFFFFF"/>
                          </a:solidFill>
                          <a:latin typeface="Arial"/>
                        </a:rPr>
                        <a:t>Domingo</a:t>
                      </a:r>
                      <a:endParaRPr lang="es-ES" sz="1400" b="1" i="0" u="none" strike="noStrike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7993" marR="7993" marT="7993" marB="0" anchor="ctr"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80"/>
                    </a:solidFill>
                  </a:tcPr>
                </a:tc>
              </a:tr>
              <a:tr h="318850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HOSPITAL BASE  OSORNO</a:t>
                      </a:r>
                    </a:p>
                  </a:txBody>
                  <a:tcPr marL="7993" marR="7993" marT="7993" marB="0" anchor="ctr">
                    <a:lnL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2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165</a:t>
                      </a:r>
                      <a:endParaRPr lang="es-CL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2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237</a:t>
                      </a:r>
                      <a:endParaRPr lang="es-CL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2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192</a:t>
                      </a:r>
                      <a:endParaRPr lang="es-CL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1200" kern="12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993" marR="7993" marT="79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200" b="1" dirty="0">
                        <a:solidFill>
                          <a:srgbClr val="00B05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HOSPITAL PURRANQUE</a:t>
                      </a:r>
                    </a:p>
                  </a:txBody>
                  <a:tcPr marL="7993" marR="7993" marT="7993" marB="0" anchor="ctr">
                    <a:lnL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s-CL" sz="1200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s-CL" sz="1200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s-CL" sz="1200" kern="120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200" b="1" dirty="0">
                        <a:solidFill>
                          <a:srgbClr val="00B05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HOSPITAL RIO NEGRO</a:t>
                      </a:r>
                    </a:p>
                  </a:txBody>
                  <a:tcPr marL="7993" marR="7993" marT="7993" marB="0" anchor="ctr">
                    <a:lnL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s-CL" sz="1200" kern="120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s-CL" sz="1200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s-CL" sz="1200" kern="120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es-CL" sz="1200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endParaRPr lang="es-ES" sz="1200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993" marR="7993" marT="79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endParaRPr lang="es-ES" sz="1200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993" marR="7993" marT="79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endParaRPr lang="es-ES" sz="1200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993" marR="7993" marT="79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endParaRPr lang="es-ES" sz="1200" b="1" kern="1200" dirty="0">
                        <a:solidFill>
                          <a:srgbClr val="00B05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993" marR="7993" marT="7993" marB="0" anchor="ctr"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HOSPITAL PUERTO OCTAY</a:t>
                      </a:r>
                    </a:p>
                  </a:txBody>
                  <a:tcPr marL="7993" marR="7993" marT="7993" marB="0" anchor="ctr">
                    <a:lnL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s-CL" sz="1200" kern="120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s-CL" sz="1200" kern="120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s-CL" sz="1200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es-CL" sz="1200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endParaRPr lang="es-ES" sz="1200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993" marR="7993" marT="79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endParaRPr lang="es-ES" sz="1200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993" marR="7993" marT="79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endParaRPr lang="es-ES" sz="1200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993" marR="7993" marT="79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endParaRPr lang="es-ES" sz="1200" b="1" kern="1200" dirty="0">
                        <a:solidFill>
                          <a:srgbClr val="00B05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993" marR="7993" marT="7993" marB="0" anchor="ctr"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 dirty="0" smtClean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SAPU </a:t>
                      </a:r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LOPETEGUI</a:t>
                      </a:r>
                    </a:p>
                  </a:txBody>
                  <a:tcPr marL="7993" marR="7993" marT="7993" marB="0" anchor="ctr">
                    <a:lnL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s-CL" sz="1200" kern="120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s-CL" sz="1200" kern="120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endParaRPr lang="es-CL" sz="1200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s-CL" sz="1200" kern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60</a:t>
                      </a:r>
                      <a:endParaRPr lang="es-CL" sz="1200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es-CL" sz="1200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endParaRPr lang="es-ES" sz="1200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993" marR="7993" marT="79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endParaRPr lang="es-ES" sz="1200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993" marR="7993" marT="79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endParaRPr lang="es-ES" sz="1200" b="1" kern="1200" dirty="0">
                        <a:solidFill>
                          <a:srgbClr val="00B05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993" marR="7993" marT="7993" marB="0" anchor="ctr"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SAPU JAUREGUI</a:t>
                      </a:r>
                    </a:p>
                  </a:txBody>
                  <a:tcPr marL="7993" marR="7993" marT="7993" marB="0" anchor="ctr">
                    <a:lnL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s-CL" sz="1200" kern="120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s-CL" sz="1200" kern="120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s-CL" sz="1200" kern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69</a:t>
                      </a:r>
                      <a:endParaRPr lang="es-CL" sz="1200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endParaRPr lang="es-CL" sz="1200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endParaRPr lang="es-ES" sz="1200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993" marR="7993" marT="79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endParaRPr lang="es-ES" sz="1200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993" marR="7993" marT="79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endParaRPr lang="es-ES" sz="1200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993" marR="7993" marT="79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endParaRPr lang="es-ES" sz="1200" b="1" kern="1200" dirty="0">
                        <a:solidFill>
                          <a:srgbClr val="00B05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993" marR="7993" marT="7993" marB="0" anchor="ctr"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SAPU RAHUE ALTO</a:t>
                      </a:r>
                    </a:p>
                  </a:txBody>
                  <a:tcPr marL="7993" marR="7993" marT="7993" marB="0" anchor="ctr">
                    <a:lnL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s-CL" sz="1200" kern="120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s-CL" sz="1200" kern="120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s-CL" sz="1200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endParaRPr lang="es-CL" sz="1200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endParaRPr lang="es-ES" sz="1200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993" marR="7993" marT="79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endParaRPr lang="es-ES" sz="1200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993" marR="7993" marT="79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endParaRPr lang="es-ES" sz="1200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993" marR="7993" marT="79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endParaRPr lang="es-ES" sz="1200" b="1" kern="1200" dirty="0">
                        <a:solidFill>
                          <a:srgbClr val="00B05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993" marR="7993" marT="7993" marB="0" anchor="ctr"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959171" y="4514636"/>
            <a:ext cx="17331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b="1" dirty="0" smtClean="0"/>
              <a:t>Fuente</a:t>
            </a:r>
            <a:r>
              <a:rPr lang="es-ES_tradnl" sz="1200" dirty="0" smtClean="0"/>
              <a:t>: Pág. DEIS-</a:t>
            </a:r>
            <a:r>
              <a:rPr lang="es-ES_tradnl" sz="1200" dirty="0" err="1" smtClean="0"/>
              <a:t>Minsal</a:t>
            </a:r>
            <a:endParaRPr lang="es-CL" sz="1200" dirty="0"/>
          </a:p>
        </p:txBody>
      </p:sp>
      <p:sp>
        <p:nvSpPr>
          <p:cNvPr id="5" name="4 Rectángulo"/>
          <p:cNvSpPr/>
          <p:nvPr/>
        </p:nvSpPr>
        <p:spPr>
          <a:xfrm>
            <a:off x="959171" y="4941168"/>
            <a:ext cx="72852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b="1" dirty="0" smtClean="0">
                <a:solidFill>
                  <a:srgbClr val="FF0000"/>
                </a:solidFill>
              </a:rPr>
              <a:t>Nota</a:t>
            </a:r>
            <a:r>
              <a:rPr lang="es-ES" sz="1400" dirty="0" smtClean="0">
                <a:solidFill>
                  <a:srgbClr val="FF0000"/>
                </a:solidFill>
              </a:rPr>
              <a:t>: </a:t>
            </a:r>
            <a:r>
              <a:rPr lang="es-ES_tradnl" sz="1400" dirty="0">
                <a:solidFill>
                  <a:srgbClr val="FF0000"/>
                </a:solidFill>
              </a:rPr>
              <a:t>Es importante que  los encargados tengan presente  que después de </a:t>
            </a:r>
            <a:r>
              <a:rPr lang="es-ES_tradnl" sz="1400" dirty="0" smtClean="0">
                <a:solidFill>
                  <a:srgbClr val="FF0000"/>
                </a:solidFill>
              </a:rPr>
              <a:t>3 </a:t>
            </a:r>
            <a:r>
              <a:rPr lang="es-ES_tradnl" sz="1400" dirty="0">
                <a:solidFill>
                  <a:srgbClr val="FF0000"/>
                </a:solidFill>
              </a:rPr>
              <a:t>días de retraso el sistema se bloquea automáticamente para el ingreso de datos.  </a:t>
            </a:r>
            <a:r>
              <a:rPr lang="es-ES" sz="1400" dirty="0" smtClean="0"/>
              <a:t> 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367591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5576" y="692696"/>
            <a:ext cx="7561337" cy="602704"/>
          </a:xfrm>
        </p:spPr>
        <p:txBody>
          <a:bodyPr/>
          <a:lstStyle/>
          <a:p>
            <a:r>
              <a:rPr lang="es-CL" sz="1800" b="1" dirty="0" smtClean="0">
                <a:solidFill>
                  <a:srgbClr val="FF0000"/>
                </a:solidFill>
              </a:rPr>
              <a:t>Requerimiento de Apertura de Puerto para ingreso de </a:t>
            </a:r>
            <a:br>
              <a:rPr lang="es-CL" sz="1800" b="1" dirty="0" smtClean="0">
                <a:solidFill>
                  <a:srgbClr val="FF0000"/>
                </a:solidFill>
              </a:rPr>
            </a:br>
            <a:r>
              <a:rPr lang="es-CL" sz="1800" b="1" dirty="0" smtClean="0">
                <a:solidFill>
                  <a:srgbClr val="FF0000"/>
                </a:solidFill>
              </a:rPr>
              <a:t>Atenciones de Urgencia. Año 2017</a:t>
            </a:r>
            <a:endParaRPr lang="es-CL" sz="1800" b="1" dirty="0">
              <a:solidFill>
                <a:srgbClr val="FF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55576" y="1844824"/>
            <a:ext cx="8177213" cy="990749"/>
          </a:xfrm>
        </p:spPr>
        <p:txBody>
          <a:bodyPr/>
          <a:lstStyle/>
          <a:p>
            <a:r>
              <a:rPr lang="es-CL" sz="1600" dirty="0" smtClean="0"/>
              <a:t>Se recuerda que el puerto esta disponible 3 días corridos</a:t>
            </a:r>
          </a:p>
          <a:p>
            <a:r>
              <a:rPr lang="es-CL" sz="1600" dirty="0" smtClean="0"/>
              <a:t>Es responsabilidad de los establecimientos del registro oportuno y revisión de sus datos.</a:t>
            </a:r>
            <a:endParaRPr lang="es-CL" sz="1600" dirty="0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0206574"/>
              </p:ext>
            </p:extLst>
          </p:nvPr>
        </p:nvGraphicFramePr>
        <p:xfrm>
          <a:off x="2411760" y="2780928"/>
          <a:ext cx="3133080" cy="2057777"/>
        </p:xfrm>
        <a:graphic>
          <a:graphicData uri="http://schemas.openxmlformats.org/drawingml/2006/table">
            <a:tbl>
              <a:tblPr/>
              <a:tblGrid>
                <a:gridCol w="2143686"/>
                <a:gridCol w="989394"/>
              </a:tblGrid>
              <a:tr h="288032"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Establecimientos</a:t>
                      </a:r>
                      <a:endParaRPr lang="es-CL" sz="11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2017</a:t>
                      </a:r>
                      <a:endParaRPr lang="es-CL" sz="11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EB4E3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es-CL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Hospital Osorno</a:t>
                      </a:r>
                      <a:endParaRPr lang="es-CL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es-CL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Hospital </a:t>
                      </a:r>
                      <a:r>
                        <a:rPr lang="es-CL" sz="105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Purranque</a:t>
                      </a:r>
                      <a:endParaRPr lang="es-CL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es-CL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Hospital Río Negro</a:t>
                      </a:r>
                      <a:endParaRPr lang="es-CL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es-CL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Hospital Puerto </a:t>
                      </a:r>
                      <a:r>
                        <a:rPr lang="es-CL" sz="105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Octay</a:t>
                      </a:r>
                      <a:endParaRPr lang="es-CL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es-CL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SAPU </a:t>
                      </a:r>
                      <a:r>
                        <a:rPr lang="es-CL" sz="105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Lopetegui</a:t>
                      </a:r>
                      <a:endParaRPr lang="es-CL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es-CL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SAPU </a:t>
                      </a:r>
                      <a:r>
                        <a:rPr lang="es-CL" sz="105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Jauregui</a:t>
                      </a:r>
                      <a:endParaRPr lang="es-CL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es-CL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SAPU </a:t>
                      </a:r>
                      <a:r>
                        <a:rPr lang="es-CL" sz="105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Rahue</a:t>
                      </a:r>
                      <a:r>
                        <a:rPr lang="es-CL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 Alto</a:t>
                      </a:r>
                      <a:endParaRPr lang="es-CL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ctr"/>
                      <a:r>
                        <a:rPr lang="es-C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14</a:t>
                      </a:r>
                      <a:endParaRPr lang="es-CL" sz="11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335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Atenciones Diarias de Urgencia - Año 2017</a:t>
            </a:r>
            <a:br>
              <a:rPr lang="es-CL" dirty="0" smtClean="0"/>
            </a:br>
            <a:r>
              <a:rPr lang="es-CL" sz="2000" dirty="0" smtClean="0">
                <a:solidFill>
                  <a:srgbClr val="FF0000"/>
                </a:solidFill>
              </a:rPr>
              <a:t>Hospitales SSO</a:t>
            </a:r>
            <a:endParaRPr lang="es-CL" sz="2000" dirty="0">
              <a:solidFill>
                <a:srgbClr val="FF0000"/>
              </a:solidFill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5024884"/>
              </p:ext>
            </p:extLst>
          </p:nvPr>
        </p:nvGraphicFramePr>
        <p:xfrm>
          <a:off x="467544" y="1052736"/>
          <a:ext cx="7849368" cy="2420600"/>
        </p:xfrm>
        <a:graphic>
          <a:graphicData uri="http://schemas.openxmlformats.org/drawingml/2006/table">
            <a:tbl>
              <a:tblPr/>
              <a:tblGrid>
                <a:gridCol w="872152"/>
                <a:gridCol w="872152"/>
                <a:gridCol w="872152"/>
                <a:gridCol w="872152"/>
                <a:gridCol w="872152"/>
                <a:gridCol w="872152"/>
                <a:gridCol w="872152"/>
                <a:gridCol w="872152"/>
                <a:gridCol w="872152"/>
              </a:tblGrid>
              <a:tr h="15031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Meses</a:t>
                      </a:r>
                    </a:p>
                  </a:txBody>
                  <a:tcPr marL="6013" marR="6013" marT="60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it-I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HOSPITAL BASE SAN JOSE OSORNO</a:t>
                      </a:r>
                    </a:p>
                  </a:txBody>
                  <a:tcPr marL="6013" marR="6013" marT="60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C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HOSPITAL PURRANQUE</a:t>
                      </a:r>
                    </a:p>
                  </a:txBody>
                  <a:tcPr marL="6013" marR="6013" marT="60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</a:tr>
              <a:tr h="144304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MATRON(A)</a:t>
                      </a:r>
                    </a:p>
                  </a:txBody>
                  <a:tcPr marL="6013" marR="6013" marT="60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REM A08</a:t>
                      </a:r>
                    </a:p>
                  </a:txBody>
                  <a:tcPr marL="6013" marR="6013" marT="60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Sist</a:t>
                      </a:r>
                      <a:r>
                        <a:rPr lang="es-C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At. </a:t>
                      </a:r>
                      <a:r>
                        <a:rPr lang="es-CL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Urg</a:t>
                      </a:r>
                      <a:r>
                        <a:rPr lang="es-C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.</a:t>
                      </a:r>
                    </a:p>
                  </a:txBody>
                  <a:tcPr marL="6013" marR="6013" marT="60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Diferencia</a:t>
                      </a:r>
                    </a:p>
                  </a:txBody>
                  <a:tcPr marL="6013" marR="6013" marT="60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MATRON(A)</a:t>
                      </a:r>
                    </a:p>
                  </a:txBody>
                  <a:tcPr marL="6013" marR="6013" marT="60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REM A08</a:t>
                      </a:r>
                    </a:p>
                  </a:txBody>
                  <a:tcPr marL="6013" marR="6013" marT="60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Sist At. Urg.</a:t>
                      </a:r>
                    </a:p>
                  </a:txBody>
                  <a:tcPr marL="6013" marR="6013" marT="60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Diferencia</a:t>
                      </a:r>
                    </a:p>
                  </a:txBody>
                  <a:tcPr marL="6013" marR="6013" marT="60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</a:tr>
              <a:tr h="144304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Enero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013" marR="6013" marT="60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6.057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2.352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4304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Febrero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013" marR="6013" marT="60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2.189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4304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Marzo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013" marR="6013" marT="60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6.949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689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2.646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4304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Abril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013" marR="6013" marT="60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6.602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6.603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2.587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4304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Mayo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013" marR="6013" marT="60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7.683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7.002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681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2.984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2.977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4304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Junio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013" marR="6013" marT="60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6.906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-103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4304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Julio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013" marR="6013" marT="60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6.342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-241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-54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0253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Agosto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013" marR="6013" marT="60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6.878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6.793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2.568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2.568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120253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Septiembre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013" marR="6013" marT="60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6.956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6.902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2.741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0253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Octubre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013" marR="6013" marT="60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7.365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171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3.092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3.091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0253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Noviembre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013" marR="6013" marT="60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7.056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157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6266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Diciembre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013" marR="6013" marT="60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6.985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6.696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289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8787100"/>
              </p:ext>
            </p:extLst>
          </p:nvPr>
        </p:nvGraphicFramePr>
        <p:xfrm>
          <a:off x="467544" y="3573016"/>
          <a:ext cx="7849368" cy="2420600"/>
        </p:xfrm>
        <a:graphic>
          <a:graphicData uri="http://schemas.openxmlformats.org/drawingml/2006/table">
            <a:tbl>
              <a:tblPr/>
              <a:tblGrid>
                <a:gridCol w="872152"/>
                <a:gridCol w="872152"/>
                <a:gridCol w="872152"/>
                <a:gridCol w="872152"/>
                <a:gridCol w="872152"/>
                <a:gridCol w="872152"/>
                <a:gridCol w="872152"/>
                <a:gridCol w="872152"/>
                <a:gridCol w="872152"/>
              </a:tblGrid>
              <a:tr h="15031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Meses</a:t>
                      </a:r>
                    </a:p>
                  </a:txBody>
                  <a:tcPr marL="6013" marR="6013" marT="60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C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HOSPITAL RIO NEGRO</a:t>
                      </a:r>
                    </a:p>
                  </a:txBody>
                  <a:tcPr marL="6013" marR="6013" marT="60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C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HOSPITAL PUERTO OCTAY</a:t>
                      </a:r>
                    </a:p>
                  </a:txBody>
                  <a:tcPr marL="6013" marR="6013" marT="60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</a:tr>
              <a:tr h="144304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MATRON (A)</a:t>
                      </a:r>
                    </a:p>
                  </a:txBody>
                  <a:tcPr marL="6013" marR="6013" marT="60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REM A08</a:t>
                      </a:r>
                    </a:p>
                  </a:txBody>
                  <a:tcPr marL="6013" marR="6013" marT="60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Sist</a:t>
                      </a:r>
                      <a:r>
                        <a:rPr lang="es-C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At. </a:t>
                      </a:r>
                      <a:r>
                        <a:rPr lang="es-CL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Urg</a:t>
                      </a:r>
                      <a:r>
                        <a:rPr lang="es-C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.</a:t>
                      </a:r>
                    </a:p>
                  </a:txBody>
                  <a:tcPr marL="6013" marR="6013" marT="60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Diferencia</a:t>
                      </a:r>
                    </a:p>
                  </a:txBody>
                  <a:tcPr marL="6013" marR="6013" marT="60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MATRON(A)</a:t>
                      </a:r>
                    </a:p>
                  </a:txBody>
                  <a:tcPr marL="6013" marR="6013" marT="60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REM A08</a:t>
                      </a:r>
                    </a:p>
                  </a:txBody>
                  <a:tcPr marL="6013" marR="6013" marT="60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Sist At. Urg.</a:t>
                      </a:r>
                    </a:p>
                  </a:txBody>
                  <a:tcPr marL="6013" marR="6013" marT="60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Diferencia</a:t>
                      </a:r>
                    </a:p>
                  </a:txBody>
                  <a:tcPr marL="6013" marR="6013" marT="60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</a:tr>
              <a:tr h="144304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Enero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013" marR="6013" marT="60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454545"/>
                          </a:solidFill>
                          <a:effectLst/>
                          <a:latin typeface="Calibri" panose="020F0502020204030204" pitchFamily="34" charset="0"/>
                        </a:rPr>
                        <a:t>1.712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4304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Febrero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013" marR="6013" marT="60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1.589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454545"/>
                          </a:solidFill>
                          <a:effectLst/>
                          <a:latin typeface="Calibri" panose="020F0502020204030204" pitchFamily="34" charset="0"/>
                        </a:rPr>
                        <a:t>1.548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4304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Marzo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013" marR="6013" marT="60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2.147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454545"/>
                          </a:solidFill>
                          <a:effectLst/>
                          <a:latin typeface="Calibri" panose="020F0502020204030204" pitchFamily="34" charset="0"/>
                        </a:rPr>
                        <a:t>2.092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155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44304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Abril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013" marR="6013" marT="60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454545"/>
                          </a:solidFill>
                          <a:effectLst/>
                          <a:latin typeface="Calibri" panose="020F0502020204030204" pitchFamily="34" charset="0"/>
                        </a:rPr>
                        <a:t>2.213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4304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Mayo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013" marR="6013" marT="60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2.465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454545"/>
                          </a:solidFill>
                          <a:effectLst/>
                          <a:latin typeface="Calibri" panose="020F0502020204030204" pitchFamily="34" charset="0"/>
                        </a:rPr>
                        <a:t>2.302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163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1.255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4304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Junio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013" marR="6013" marT="60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2.951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454545"/>
                          </a:solidFill>
                          <a:effectLst/>
                          <a:latin typeface="Calibri" panose="020F0502020204030204" pitchFamily="34" charset="0"/>
                        </a:rPr>
                        <a:t>2.543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408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1.255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4304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Julio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013" marR="6013" marT="60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2.362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454545"/>
                          </a:solidFill>
                          <a:effectLst/>
                          <a:latin typeface="Calibri" panose="020F0502020204030204" pitchFamily="34" charset="0"/>
                        </a:rPr>
                        <a:t>2.173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189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0253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Agosto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013" marR="6013" marT="60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2.381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0253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Septiembre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013" marR="6013" marT="60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2.395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2.071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0253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Octubre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013" marR="6013" marT="60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2.573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2.386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187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1.397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0253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Noviembre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013" marR="6013" marT="60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2.495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2.258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237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6266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Diciembre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013" marR="6013" marT="60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1.764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396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1.092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1.069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395536" y="6093296"/>
            <a:ext cx="14026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b="1" dirty="0" smtClean="0"/>
              <a:t>Fuente</a:t>
            </a:r>
            <a:r>
              <a:rPr lang="es-ES_tradnl" sz="1200" dirty="0" smtClean="0"/>
              <a:t>: DEGI - SSO</a:t>
            </a:r>
            <a:endParaRPr lang="es-CL" sz="1200" dirty="0"/>
          </a:p>
        </p:txBody>
      </p:sp>
      <p:sp>
        <p:nvSpPr>
          <p:cNvPr id="8" name="CuadroTexto 7"/>
          <p:cNvSpPr txBox="1"/>
          <p:nvPr/>
        </p:nvSpPr>
        <p:spPr>
          <a:xfrm>
            <a:off x="408987" y="6357572"/>
            <a:ext cx="4747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400" b="1" dirty="0" smtClean="0"/>
              <a:t>Nota</a:t>
            </a:r>
            <a:r>
              <a:rPr lang="es-CL" sz="1400" dirty="0" smtClean="0"/>
              <a:t>: </a:t>
            </a:r>
            <a:r>
              <a:rPr lang="es-CL" sz="1400" dirty="0" err="1" smtClean="0"/>
              <a:t>Matron</a:t>
            </a:r>
            <a:r>
              <a:rPr lang="es-CL" sz="1400" dirty="0" smtClean="0"/>
              <a:t> v/s Médico se debe registrar solo una prestación</a:t>
            </a:r>
            <a:endParaRPr lang="es-CL" sz="1400" dirty="0"/>
          </a:p>
        </p:txBody>
      </p:sp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3078799"/>
              </p:ext>
            </p:extLst>
          </p:nvPr>
        </p:nvGraphicFramePr>
        <p:xfrm>
          <a:off x="5580112" y="6165304"/>
          <a:ext cx="2511000" cy="571500"/>
        </p:xfrm>
        <a:graphic>
          <a:graphicData uri="http://schemas.openxmlformats.org/drawingml/2006/table">
            <a:tbl>
              <a:tblPr/>
              <a:tblGrid>
                <a:gridCol w="278752"/>
                <a:gridCol w="2232248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Registros REM Mayor (sobre 100 Reg.)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Registros </a:t>
                      </a:r>
                      <a:r>
                        <a:rPr lang="es-CL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At.Urg</a:t>
                      </a:r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 Mayor  (sobre 100 Reg.)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Registros Consistentes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470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7909203"/>
              </p:ext>
            </p:extLst>
          </p:nvPr>
        </p:nvGraphicFramePr>
        <p:xfrm>
          <a:off x="395536" y="1700808"/>
          <a:ext cx="8173440" cy="2695575"/>
        </p:xfrm>
        <a:graphic>
          <a:graphicData uri="http://schemas.openxmlformats.org/drawingml/2006/table">
            <a:tbl>
              <a:tblPr/>
              <a:tblGrid>
                <a:gridCol w="900634"/>
                <a:gridCol w="734054"/>
                <a:gridCol w="817344"/>
                <a:gridCol w="817344"/>
                <a:gridCol w="817344"/>
                <a:gridCol w="817344"/>
                <a:gridCol w="817344"/>
                <a:gridCol w="817344"/>
                <a:gridCol w="817344"/>
                <a:gridCol w="817344"/>
              </a:tblGrid>
              <a:tr h="20002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Meses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SAPU LOPETEGUI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SAPU JAUREGUI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SAPU RAHUE ALTO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</a:tr>
              <a:tr h="200025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REM A08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Sist At. Urg.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Diferencia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REM A08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Sist At. Urg.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Diferencia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REM A08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Sist At. Urg.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Diferencia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Enero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013" marR="6013" marT="60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2.370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157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2.205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2.107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es-CL" sz="11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2.283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454545"/>
                          </a:solidFill>
                          <a:effectLst/>
                          <a:latin typeface="Calibri" panose="020F0502020204030204" pitchFamily="34" charset="0"/>
                        </a:rPr>
                        <a:t>2.382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es-CL" sz="11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-99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Febrero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013" marR="6013" marT="60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2.116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2.021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1.977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es-CL" sz="11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454545"/>
                          </a:solidFill>
                          <a:effectLst/>
                          <a:latin typeface="Calibri" panose="020F0502020204030204" pitchFamily="34" charset="0"/>
                        </a:rPr>
                        <a:t>2.069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es-CL" sz="11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Marzo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013" marR="6013" marT="60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2.945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128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es-CL" sz="11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3.216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454545"/>
                          </a:solidFill>
                          <a:effectLst/>
                          <a:latin typeface="Calibri" panose="020F0502020204030204" pitchFamily="34" charset="0"/>
                        </a:rPr>
                        <a:t>3.170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es-CL" sz="11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Abril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013" marR="6013" marT="60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es-CL" sz="11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454545"/>
                          </a:solidFill>
                          <a:effectLst/>
                          <a:latin typeface="Calibri" panose="020F0502020204030204" pitchFamily="34" charset="0"/>
                        </a:rPr>
                        <a:t>3.223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es-CL" sz="11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Mayo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013" marR="6013" marT="60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3.468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es-CL" sz="11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135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3.453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454545"/>
                          </a:solidFill>
                          <a:effectLst/>
                          <a:latin typeface="Calibri" panose="020F0502020204030204" pitchFamily="34" charset="0"/>
                        </a:rPr>
                        <a:t>3.386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es-CL" sz="11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Junio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013" marR="6013" marT="60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3.578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195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3.783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es-CL" sz="11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454545"/>
                          </a:solidFill>
                          <a:effectLst/>
                          <a:latin typeface="Calibri" panose="020F0502020204030204" pitchFamily="34" charset="0"/>
                        </a:rPr>
                        <a:t>3.555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es-CL" sz="11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245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Julio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013" marR="6013" marT="60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3.137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3.106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es-CL" sz="11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2.996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454545"/>
                          </a:solidFill>
                          <a:effectLst/>
                          <a:latin typeface="Calibri" panose="020F0502020204030204" pitchFamily="34" charset="0"/>
                        </a:rPr>
                        <a:t>2.904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es-CL" sz="11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Agosto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013" marR="6013" marT="60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3.291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3.044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es-CL" sz="11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3.057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es-CL" sz="11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Septiembre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013" marR="6013" marT="60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3.629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3.352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277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es-CL" sz="11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144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3.349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es-CL" sz="11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Octubre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013" marR="6013" marT="60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198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3.352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es-CL" sz="11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127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3.420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3.362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es-CL" sz="11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Noviembre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013" marR="6013" marT="60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3.418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3.386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3.234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es-CL" sz="11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3.079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es-CL" sz="11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Diciembre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013" marR="6013" marT="60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3.113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es-CL" sz="11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2.877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es-CL" sz="11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Título 1"/>
          <p:cNvSpPr txBox="1">
            <a:spLocks/>
          </p:cNvSpPr>
          <p:nvPr/>
        </p:nvSpPr>
        <p:spPr bwMode="auto">
          <a:xfrm>
            <a:off x="304800" y="304800"/>
            <a:ext cx="81645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6CB7"/>
                </a:solidFill>
                <a:latin typeface="Verdana"/>
                <a:ea typeface="ヒラギノ角ゴ Pro W3" charset="-128"/>
                <a:cs typeface="Verdana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  <a:ea typeface="ヒラギノ角ゴ Pro W3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  <a:ea typeface="ヒラギノ角ゴ Pro W3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  <a:ea typeface="ヒラギノ角ゴ Pro W3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  <a:ea typeface="ヒラギノ角ゴ Pro W3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  <a:ea typeface="ヒラギノ角ゴ Pro W3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  <a:ea typeface="ヒラギノ角ゴ Pro W3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  <a:ea typeface="ヒラギノ角ゴ Pro W3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  <a:ea typeface="ヒラギノ角ゴ Pro W3" charset="-128"/>
              </a:defRPr>
            </a:lvl9pPr>
          </a:lstStyle>
          <a:p>
            <a:r>
              <a:rPr lang="es-CL" dirty="0" smtClean="0"/>
              <a:t>Atenciones Diarias de Urgencia - Año 2017</a:t>
            </a:r>
            <a:br>
              <a:rPr lang="es-CL" dirty="0" smtClean="0"/>
            </a:br>
            <a:r>
              <a:rPr lang="es-CL" sz="2000" dirty="0" err="1" smtClean="0">
                <a:solidFill>
                  <a:srgbClr val="FF0000"/>
                </a:solidFill>
              </a:rPr>
              <a:t>SAPUs</a:t>
            </a:r>
            <a:r>
              <a:rPr lang="es-CL" sz="2000" dirty="0" smtClean="0">
                <a:solidFill>
                  <a:srgbClr val="FF0000"/>
                </a:solidFill>
              </a:rPr>
              <a:t> SSO</a:t>
            </a:r>
            <a:endParaRPr lang="es-CL" sz="2000" dirty="0">
              <a:solidFill>
                <a:srgbClr val="FF0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30827" y="4437112"/>
            <a:ext cx="5554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b="1" dirty="0" smtClean="0"/>
              <a:t>Fuente</a:t>
            </a:r>
            <a:r>
              <a:rPr lang="es-ES_tradnl" sz="1200" dirty="0" smtClean="0"/>
              <a:t>: DEGI – SSO. Reporte REM extraído el 22-01-2017 y At. Urgencia el 23-01-2018</a:t>
            </a:r>
            <a:endParaRPr lang="es-CL" sz="1200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0330249"/>
              </p:ext>
            </p:extLst>
          </p:nvPr>
        </p:nvGraphicFramePr>
        <p:xfrm>
          <a:off x="332808" y="4941168"/>
          <a:ext cx="2511000" cy="571500"/>
        </p:xfrm>
        <a:graphic>
          <a:graphicData uri="http://schemas.openxmlformats.org/drawingml/2006/table">
            <a:tbl>
              <a:tblPr/>
              <a:tblGrid>
                <a:gridCol w="278752"/>
                <a:gridCol w="2232248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Registros REM Mayor (sobre 100 Reg.)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Registros </a:t>
                      </a:r>
                      <a:r>
                        <a:rPr lang="es-CL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At.Urg</a:t>
                      </a:r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 Mayor  (sobre 100 Reg.)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Registros Consistentes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265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44450"/>
            <a:ext cx="8453437" cy="842963"/>
          </a:xfrm>
        </p:spPr>
        <p:txBody>
          <a:bodyPr anchor="ctr"/>
          <a:lstStyle/>
          <a:p>
            <a:pPr algn="ctr" eaLnBrk="1" hangingPunct="1"/>
            <a:r>
              <a:rPr lang="es-ES" altLang="es-CL" sz="1800" b="1" dirty="0" smtClean="0">
                <a:solidFill>
                  <a:srgbClr val="002060"/>
                </a:solidFill>
                <a:latin typeface="Verdana" panose="020B0604030504040204" pitchFamily="34" charset="0"/>
                <a:ea typeface="ヒラギノ角ゴ Pro W3"/>
                <a:cs typeface="Verdana" panose="020B0604030504040204" pitchFamily="34" charset="0"/>
              </a:rPr>
              <a:t>Pág. Web DEGI</a:t>
            </a:r>
          </a:p>
        </p:txBody>
      </p:sp>
      <p:pic>
        <p:nvPicPr>
          <p:cNvPr id="36" name="Imagen 35"/>
          <p:cNvPicPr>
            <a:picLocks noChangeAspect="1"/>
          </p:cNvPicPr>
          <p:nvPr/>
        </p:nvPicPr>
        <p:blipFill rotWithShape="1">
          <a:blip r:embed="rId2"/>
          <a:srcRect l="21249" t="7996" r="21404" b="10043"/>
          <a:stretch/>
        </p:blipFill>
        <p:spPr>
          <a:xfrm>
            <a:off x="454062" y="692696"/>
            <a:ext cx="8236396" cy="5961132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79999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C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43807" y="4406900"/>
            <a:ext cx="6048673" cy="1362075"/>
          </a:xfrm>
        </p:spPr>
        <p:txBody>
          <a:bodyPr/>
          <a:lstStyle/>
          <a:p>
            <a:pPr algn="ctr"/>
            <a:r>
              <a:rPr lang="es-ES_tradnl" sz="3200" dirty="0" smtClean="0"/>
              <a:t>Nacimientos y defunciones</a:t>
            </a:r>
            <a:endParaRPr lang="es-CL" sz="32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74" t="47431" r="25743" b="39506"/>
          <a:stretch/>
        </p:blipFill>
        <p:spPr bwMode="auto">
          <a:xfrm>
            <a:off x="683568" y="1772816"/>
            <a:ext cx="7684571" cy="232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58542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AREAS DE TRABAJO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11560" y="1124744"/>
            <a:ext cx="7718053" cy="4525962"/>
          </a:xfrm>
        </p:spPr>
        <p:txBody>
          <a:bodyPr/>
          <a:lstStyle/>
          <a:p>
            <a:pPr marL="0" indent="0">
              <a:buNone/>
            </a:pPr>
            <a:r>
              <a:rPr lang="es-CL" b="1" dirty="0" smtClean="0">
                <a:solidFill>
                  <a:srgbClr val="FF0000"/>
                </a:solidFill>
              </a:rPr>
              <a:t>4. Estadísticas Vitales: Nacimientos y Defunciones</a:t>
            </a:r>
          </a:p>
          <a:p>
            <a:pPr marL="0" indent="0">
              <a:buNone/>
            </a:pPr>
            <a:endParaRPr lang="es-CL" b="1" dirty="0" smtClean="0">
              <a:solidFill>
                <a:srgbClr val="FF0000"/>
              </a:solidFill>
            </a:endParaRPr>
          </a:p>
          <a:p>
            <a:r>
              <a:rPr lang="es-ES_tradnl" altLang="es-CL" sz="1800" dirty="0" smtClean="0">
                <a:latin typeface="Calibri" panose="020F0502020204030204" pitchFamily="34" charset="0"/>
                <a:ea typeface="ヒラギノ角ゴ Pro W3"/>
              </a:rPr>
              <a:t>Para conocimiento y gestión se difunde a la </a:t>
            </a:r>
            <a:r>
              <a:rPr lang="es-ES_tradnl" altLang="es-CL" sz="1800" b="1" dirty="0" smtClean="0">
                <a:solidFill>
                  <a:srgbClr val="00B050"/>
                </a:solidFill>
                <a:latin typeface="Calibri" panose="020F0502020204030204" pitchFamily="34" charset="0"/>
                <a:ea typeface="ヒラギノ角ゴ Pro W3"/>
              </a:rPr>
              <a:t>Jefatura de los establecimientos </a:t>
            </a:r>
            <a:r>
              <a:rPr lang="es-ES_tradnl" altLang="es-CL" sz="1800" dirty="0" smtClean="0">
                <a:latin typeface="Calibri" panose="020F0502020204030204" pitchFamily="34" charset="0"/>
                <a:ea typeface="ヒラギノ角ゴ Pro W3"/>
              </a:rPr>
              <a:t>de la red las Bases </a:t>
            </a:r>
            <a:r>
              <a:rPr lang="es-ES_tradnl" altLang="es-CL" sz="1800" dirty="0">
                <a:latin typeface="Calibri" panose="020F0502020204030204" pitchFamily="34" charset="0"/>
                <a:ea typeface="ヒラギノ角ゴ Pro W3"/>
              </a:rPr>
              <a:t>Defunciones y </a:t>
            </a:r>
            <a:r>
              <a:rPr lang="es-ES_tradnl" altLang="es-CL" sz="1800" dirty="0" smtClean="0">
                <a:latin typeface="Calibri" panose="020F0502020204030204" pitchFamily="34" charset="0"/>
                <a:ea typeface="ヒラギノ角ゴ Pro W3"/>
              </a:rPr>
              <a:t>Nacimientos mensualmente, dependiendo de la disposición que realice el Deis- </a:t>
            </a:r>
            <a:r>
              <a:rPr lang="es-ES_tradnl" altLang="es-CL" sz="1800" dirty="0" err="1" smtClean="0">
                <a:latin typeface="Calibri" panose="020F0502020204030204" pitchFamily="34" charset="0"/>
                <a:ea typeface="ヒラギノ角ゴ Pro W3"/>
              </a:rPr>
              <a:t>Minsal</a:t>
            </a:r>
            <a:endParaRPr lang="es-ES_tradnl" altLang="es-CL" sz="1800" dirty="0">
              <a:latin typeface="Calibri" panose="020F0502020204030204" pitchFamily="34" charset="0"/>
              <a:ea typeface="ヒラギノ角ゴ Pro W3"/>
            </a:endParaRPr>
          </a:p>
          <a:p>
            <a:endParaRPr lang="es-ES_tradnl" altLang="es-CL" sz="1800" dirty="0" smtClean="0">
              <a:latin typeface="Calibri" panose="020F0502020204030204" pitchFamily="34" charset="0"/>
              <a:ea typeface="ヒラギノ角ゴ Pro W3"/>
            </a:endParaRPr>
          </a:p>
          <a:p>
            <a:r>
              <a:rPr lang="es-ES_tradnl" altLang="es-CL" sz="1800" dirty="0" smtClean="0">
                <a:latin typeface="Calibri" panose="020F0502020204030204" pitchFamily="34" charset="0"/>
                <a:ea typeface="ヒラギノ角ゴ Pro W3"/>
              </a:rPr>
              <a:t>Confección de indicadores de mortalidad y natalidad publicados en la pág. web del DEGI</a:t>
            </a:r>
          </a:p>
          <a:p>
            <a:endParaRPr lang="es-ES_tradnl" altLang="es-CL" sz="1800" dirty="0">
              <a:latin typeface="Calibri" panose="020F0502020204030204" pitchFamily="34" charset="0"/>
              <a:ea typeface="ヒラギノ角ゴ Pro W3"/>
            </a:endParaRPr>
          </a:p>
          <a:p>
            <a:r>
              <a:rPr lang="es-ES" sz="1800" dirty="0">
                <a:latin typeface="Calibri" panose="020F0502020204030204" pitchFamily="34" charset="0"/>
                <a:ea typeface="ヒラギノ角ゴ Pro W3"/>
              </a:rPr>
              <a:t>Distribución de bases de datos en forma mensual, año 2017:</a:t>
            </a:r>
          </a:p>
          <a:p>
            <a:pPr lvl="1"/>
            <a:r>
              <a:rPr lang="es-ES" sz="1600" dirty="0" smtClean="0">
                <a:solidFill>
                  <a:srgbClr val="00B050"/>
                </a:solidFill>
                <a:latin typeface="Calibri" panose="020F0502020204030204" pitchFamily="34" charset="0"/>
                <a:ea typeface="ヒラギノ角ゴ Pro W3"/>
                <a:cs typeface="ヒラギノ角ゴ Pro W3" charset="-128"/>
              </a:rPr>
              <a:t>1.763 </a:t>
            </a:r>
            <a:r>
              <a:rPr lang="es-ES" sz="1600" dirty="0">
                <a:solidFill>
                  <a:srgbClr val="00B050"/>
                </a:solidFill>
                <a:latin typeface="Calibri" panose="020F0502020204030204" pitchFamily="34" charset="0"/>
                <a:ea typeface="ヒラギノ角ゴ Pro W3"/>
                <a:cs typeface="ヒラギノ角ゴ Pro W3" charset="-128"/>
              </a:rPr>
              <a:t>Defunciones, actualizados al </a:t>
            </a:r>
            <a:r>
              <a:rPr lang="es-ES" sz="1600" dirty="0" smtClean="0">
                <a:solidFill>
                  <a:srgbClr val="00B050"/>
                </a:solidFill>
                <a:latin typeface="Calibri" panose="020F0502020204030204" pitchFamily="34" charset="0"/>
                <a:ea typeface="ヒラギノ角ゴ Pro W3"/>
                <a:cs typeface="ヒラギノ角ゴ Pro W3" charset="-128"/>
              </a:rPr>
              <a:t>22-12-2017</a:t>
            </a:r>
            <a:endParaRPr lang="es-ES" sz="1600" dirty="0">
              <a:solidFill>
                <a:srgbClr val="00B050"/>
              </a:solidFill>
              <a:latin typeface="Calibri" panose="020F0502020204030204" pitchFamily="34" charset="0"/>
              <a:ea typeface="ヒラギノ角ゴ Pro W3"/>
              <a:cs typeface="ヒラギノ角ゴ Pro W3" charset="-128"/>
            </a:endParaRPr>
          </a:p>
          <a:p>
            <a:pPr lvl="1"/>
            <a:r>
              <a:rPr lang="es-ES" sz="1600" dirty="0" smtClean="0">
                <a:solidFill>
                  <a:srgbClr val="00B050"/>
                </a:solidFill>
                <a:latin typeface="Calibri" panose="020F0502020204030204" pitchFamily="34" charset="0"/>
                <a:ea typeface="ヒラギノ角ゴ Pro W3"/>
                <a:cs typeface="ヒラギノ角ゴ Pro W3" charset="-128"/>
              </a:rPr>
              <a:t>2.668 </a:t>
            </a:r>
            <a:r>
              <a:rPr lang="es-ES" sz="1600" dirty="0">
                <a:solidFill>
                  <a:srgbClr val="00B050"/>
                </a:solidFill>
                <a:latin typeface="Calibri" panose="020F0502020204030204" pitchFamily="34" charset="0"/>
                <a:ea typeface="ヒラギノ角ゴ Pro W3"/>
                <a:cs typeface="ヒラギノ角ゴ Pro W3" charset="-128"/>
              </a:rPr>
              <a:t>Nacidos vivos, actualizados al </a:t>
            </a:r>
            <a:r>
              <a:rPr lang="es-ES" sz="1600" dirty="0" smtClean="0">
                <a:solidFill>
                  <a:srgbClr val="00B050"/>
                </a:solidFill>
                <a:latin typeface="Calibri" panose="020F0502020204030204" pitchFamily="34" charset="0"/>
                <a:ea typeface="ヒラギノ角ゴ Pro W3"/>
                <a:cs typeface="ヒラギノ角ゴ Pro W3" charset="-128"/>
              </a:rPr>
              <a:t>31-12-2017</a:t>
            </a:r>
            <a:endParaRPr lang="es-ES_tradnl" altLang="es-CL" sz="1800" dirty="0" smtClean="0">
              <a:latin typeface="Calibri" panose="020F0502020204030204" pitchFamily="34" charset="0"/>
              <a:ea typeface="ヒラギノ角ゴ Pro W3"/>
            </a:endParaRPr>
          </a:p>
          <a:p>
            <a:endParaRPr lang="es-ES_tradnl" altLang="es-CL" dirty="0">
              <a:latin typeface="Calibri" panose="020F0502020204030204" pitchFamily="34" charset="0"/>
              <a:ea typeface="ヒラギノ角ゴ Pro W3"/>
            </a:endParaRPr>
          </a:p>
          <a:p>
            <a:pPr marL="0" indent="0">
              <a:buNone/>
            </a:pPr>
            <a:endParaRPr lang="es-ES_tradnl" altLang="es-CL" dirty="0">
              <a:latin typeface="Calibri" panose="020F0502020204030204" pitchFamily="34" charset="0"/>
              <a:ea typeface="ヒラギノ角ゴ Pro W3"/>
            </a:endParaRPr>
          </a:p>
          <a:p>
            <a:pPr marL="0" indent="0">
              <a:buNone/>
            </a:pPr>
            <a:endParaRPr lang="es-CL" dirty="0" smtClean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8303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328773" y="386966"/>
            <a:ext cx="8548439" cy="491852"/>
          </a:xfrm>
        </p:spPr>
        <p:txBody>
          <a:bodyPr/>
          <a:lstStyle/>
          <a:p>
            <a:r>
              <a:rPr lang="es-CL" sz="2000" b="1" dirty="0" smtClean="0"/>
              <a:t>Base Dato Defunciones – Año 2017 - SSO</a:t>
            </a:r>
            <a:endParaRPr lang="es-CL" sz="2000" b="1" dirty="0"/>
          </a:p>
        </p:txBody>
      </p:sp>
      <p:sp>
        <p:nvSpPr>
          <p:cNvPr id="9" name="CuadroTexto 8"/>
          <p:cNvSpPr txBox="1"/>
          <p:nvPr/>
        </p:nvSpPr>
        <p:spPr>
          <a:xfrm>
            <a:off x="2068740" y="5619142"/>
            <a:ext cx="506850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1400" dirty="0" smtClean="0"/>
              <a:t>La estructura de Bases de datos están publicadas en:</a:t>
            </a:r>
            <a:endParaRPr lang="es-CL" sz="1400" dirty="0" smtClean="0">
              <a:hlinkClick r:id="rId2"/>
            </a:endParaRPr>
          </a:p>
          <a:p>
            <a:pPr algn="ctr"/>
            <a:endParaRPr lang="es-CL" sz="500" dirty="0">
              <a:hlinkClick r:id="rId2"/>
            </a:endParaRPr>
          </a:p>
          <a:p>
            <a:pPr algn="ctr"/>
            <a:r>
              <a:rPr lang="es-CL" sz="1400" dirty="0" smtClean="0">
                <a:hlinkClick r:id="rId2"/>
              </a:rPr>
              <a:t>http</a:t>
            </a:r>
            <a:r>
              <a:rPr lang="es-CL" sz="1400" dirty="0">
                <a:hlinkClick r:id="rId2"/>
              </a:rPr>
              <a:t>://</a:t>
            </a:r>
            <a:r>
              <a:rPr lang="es-CL" sz="1400" dirty="0" smtClean="0">
                <a:hlinkClick r:id="rId2"/>
              </a:rPr>
              <a:t>estadisticas.ssosorno.cl/mortalidad_natalidad/</a:t>
            </a:r>
            <a:r>
              <a:rPr lang="es-CL" sz="1400" dirty="0">
                <a:hlinkClick r:id="rId2"/>
              </a:rPr>
              <a:t>documentos</a:t>
            </a:r>
            <a:r>
              <a:rPr lang="es-CL" sz="1400" dirty="0" smtClean="0">
                <a:hlinkClick r:id="rId2"/>
              </a:rPr>
              <a:t>/</a:t>
            </a:r>
            <a:endParaRPr lang="es-CL" sz="14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t="20119" r="35493" b="25379"/>
          <a:stretch/>
        </p:blipFill>
        <p:spPr>
          <a:xfrm>
            <a:off x="328773" y="1196752"/>
            <a:ext cx="8484943" cy="4032448"/>
          </a:xfrm>
          <a:prstGeom prst="rect">
            <a:avLst/>
          </a:prstGeom>
          <a:ln w="635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347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9066" t="24175" r="40168" b="21717"/>
          <a:stretch/>
        </p:blipFill>
        <p:spPr>
          <a:xfrm>
            <a:off x="2915816" y="3182906"/>
            <a:ext cx="6055424" cy="3630469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10861" t="34399" r="41227" b="18099"/>
          <a:stretch/>
        </p:blipFill>
        <p:spPr>
          <a:xfrm>
            <a:off x="3203848" y="74748"/>
            <a:ext cx="5316176" cy="296479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251521" y="836712"/>
            <a:ext cx="2232248" cy="1224136"/>
          </a:xfrm>
        </p:spPr>
        <p:txBody>
          <a:bodyPr/>
          <a:lstStyle/>
          <a:p>
            <a:r>
              <a:rPr lang="es-CL" sz="2000" b="1" dirty="0" smtClean="0"/>
              <a:t>Estructura </a:t>
            </a:r>
            <a:br>
              <a:rPr lang="es-CL" sz="2000" b="1" dirty="0" smtClean="0"/>
            </a:br>
            <a:r>
              <a:rPr lang="es-CL" sz="2000" b="1" dirty="0" smtClean="0"/>
              <a:t>Base Datos</a:t>
            </a:r>
            <a:br>
              <a:rPr lang="es-CL" sz="2000" b="1" dirty="0" smtClean="0"/>
            </a:br>
            <a:r>
              <a:rPr lang="es-CL" sz="2000" b="1" dirty="0" smtClean="0"/>
              <a:t>Nacimientos</a:t>
            </a:r>
            <a:endParaRPr lang="es-CL" sz="2000" b="1" dirty="0"/>
          </a:p>
        </p:txBody>
      </p:sp>
      <p:sp>
        <p:nvSpPr>
          <p:cNvPr id="7" name="Título 1"/>
          <p:cNvSpPr txBox="1">
            <a:spLocks/>
          </p:cNvSpPr>
          <p:nvPr/>
        </p:nvSpPr>
        <p:spPr bwMode="auto">
          <a:xfrm>
            <a:off x="251521" y="4221088"/>
            <a:ext cx="223224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6CB7"/>
                </a:solidFill>
                <a:latin typeface="Verdana"/>
                <a:ea typeface="ヒラギノ角ゴ Pro W3" charset="-128"/>
                <a:cs typeface="Verdana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  <a:ea typeface="ヒラギノ角ゴ Pro W3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  <a:ea typeface="ヒラギノ角ゴ Pro W3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  <a:ea typeface="ヒラギノ角ゴ Pro W3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  <a:ea typeface="ヒラギノ角ゴ Pro W3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  <a:ea typeface="ヒラギノ角ゴ Pro W3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  <a:ea typeface="ヒラギノ角ゴ Pro W3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  <a:ea typeface="ヒラギノ角ゴ Pro W3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  <a:ea typeface="ヒラギノ角ゴ Pro W3" charset="-128"/>
              </a:defRPr>
            </a:lvl9pPr>
          </a:lstStyle>
          <a:p>
            <a:r>
              <a:rPr lang="es-CL" sz="2000" b="1" smtClean="0"/>
              <a:t>Estructura </a:t>
            </a:r>
            <a:br>
              <a:rPr lang="es-CL" sz="2000" b="1" smtClean="0"/>
            </a:br>
            <a:r>
              <a:rPr lang="es-CL" sz="2000" b="1" smtClean="0"/>
              <a:t>Base Datos</a:t>
            </a:r>
            <a:br>
              <a:rPr lang="es-CL" sz="2000" b="1" smtClean="0"/>
            </a:br>
            <a:r>
              <a:rPr lang="es-CL" sz="2000" b="1" smtClean="0"/>
              <a:t>Defunciones</a:t>
            </a:r>
            <a:endParaRPr lang="es-CL" sz="2000" b="1" dirty="0"/>
          </a:p>
        </p:txBody>
      </p:sp>
      <p:sp>
        <p:nvSpPr>
          <p:cNvPr id="8" name="Flecha derecha 7"/>
          <p:cNvSpPr/>
          <p:nvPr/>
        </p:nvSpPr>
        <p:spPr>
          <a:xfrm>
            <a:off x="2267744" y="1196752"/>
            <a:ext cx="648072" cy="360391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Flecha derecha 8"/>
          <p:cNvSpPr/>
          <p:nvPr/>
        </p:nvSpPr>
        <p:spPr>
          <a:xfrm>
            <a:off x="2159733" y="4502444"/>
            <a:ext cx="648072" cy="360391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4936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3245413"/>
              </p:ext>
            </p:extLst>
          </p:nvPr>
        </p:nvGraphicFramePr>
        <p:xfrm>
          <a:off x="395536" y="0"/>
          <a:ext cx="7961193" cy="3835995"/>
        </p:xfrm>
        <a:graphic>
          <a:graphicData uri="http://schemas.openxmlformats.org/drawingml/2006/table">
            <a:tbl>
              <a:tblPr/>
              <a:tblGrid>
                <a:gridCol w="573011"/>
                <a:gridCol w="576058"/>
                <a:gridCol w="524244"/>
                <a:gridCol w="524244"/>
                <a:gridCol w="524244"/>
                <a:gridCol w="524244"/>
                <a:gridCol w="524244"/>
                <a:gridCol w="524244"/>
                <a:gridCol w="524244"/>
                <a:gridCol w="524244"/>
                <a:gridCol w="524244"/>
                <a:gridCol w="524244"/>
                <a:gridCol w="524244"/>
                <a:gridCol w="524244"/>
                <a:gridCol w="521196"/>
              </a:tblGrid>
              <a:tr h="176533">
                <a:tc gridSpan="15"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>
                          <a:solidFill>
                            <a:srgbClr val="333399"/>
                          </a:solidFill>
                          <a:effectLst/>
                          <a:latin typeface="Verdana" panose="020B0604030504040204" pitchFamily="34" charset="0"/>
                        </a:rPr>
                        <a:t>MORTALIDAD GENERAL</a:t>
                      </a:r>
                    </a:p>
                  </a:txBody>
                  <a:tcPr marL="9464" marR="9464" marT="9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</a:tr>
              <a:tr h="158903">
                <a:tc gridSpan="15">
                  <a:txBody>
                    <a:bodyPr/>
                    <a:lstStyle/>
                    <a:p>
                      <a:pPr algn="ctr" fontAlgn="b"/>
                      <a:r>
                        <a:rPr lang="es-CL" sz="1000" b="1" i="0" u="none" strike="noStrike">
                          <a:solidFill>
                            <a:srgbClr val="333399"/>
                          </a:solidFill>
                          <a:effectLst/>
                          <a:latin typeface="Verdana" panose="020B0604030504040204" pitchFamily="34" charset="0"/>
                        </a:rPr>
                        <a:t>CHILE - SERVICIO DE SALUD OSORNO</a:t>
                      </a:r>
                    </a:p>
                  </a:txBody>
                  <a:tcPr marL="9464" marR="9464" marT="9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</a:tr>
              <a:tr h="65696">
                <a:tc>
                  <a:txBody>
                    <a:bodyPr/>
                    <a:lstStyle/>
                    <a:p>
                      <a:pPr algn="l" fontAlgn="b"/>
                      <a:endParaRPr lang="es-CL" sz="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64" marR="9464" marT="9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64" marR="9464" marT="9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64" marR="9464" marT="9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64" marR="9464" marT="9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64" marR="9464" marT="9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64" marR="9464" marT="9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64" marR="9464" marT="9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64" marR="9464" marT="9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64" marR="9464" marT="9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64" marR="9464" marT="9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64" marR="9464" marT="9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64" marR="9464" marT="9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64" marR="9464" marT="9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64" marR="9464" marT="9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64" marR="9464" marT="9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11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Años</a:t>
                      </a:r>
                    </a:p>
                  </a:txBody>
                  <a:tcPr marL="9464" marR="9464" marT="94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CB7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Chile</a:t>
                      </a:r>
                    </a:p>
                  </a:txBody>
                  <a:tcPr marL="9464" marR="9464" marT="94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CB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SSO</a:t>
                      </a:r>
                    </a:p>
                  </a:txBody>
                  <a:tcPr marL="9464" marR="9464" marT="94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CB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</a:tr>
              <a:tr h="157950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Total</a:t>
                      </a:r>
                    </a:p>
                  </a:txBody>
                  <a:tcPr marL="9464" marR="9464" marT="94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CB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Hombre</a:t>
                      </a:r>
                    </a:p>
                  </a:txBody>
                  <a:tcPr marL="9464" marR="9464" marT="946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CB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Mujer</a:t>
                      </a:r>
                    </a:p>
                  </a:txBody>
                  <a:tcPr marL="9464" marR="9464" marT="946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CB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Indeter.</a:t>
                      </a:r>
                    </a:p>
                  </a:txBody>
                  <a:tcPr marL="9464" marR="9464" marT="946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CB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Total</a:t>
                      </a:r>
                    </a:p>
                  </a:txBody>
                  <a:tcPr marL="9464" marR="9464" marT="94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CB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Hombre</a:t>
                      </a:r>
                    </a:p>
                  </a:txBody>
                  <a:tcPr marL="9464" marR="9464" marT="946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CB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Mujer</a:t>
                      </a:r>
                    </a:p>
                  </a:txBody>
                  <a:tcPr marL="9464" marR="9464" marT="946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CB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Indeter.</a:t>
                      </a:r>
                    </a:p>
                  </a:txBody>
                  <a:tcPr marL="9464" marR="9464" marT="946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CB7"/>
                    </a:solidFill>
                  </a:tcPr>
                </a:tc>
              </a:tr>
              <a:tr h="167241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 Def.</a:t>
                      </a:r>
                    </a:p>
                  </a:txBody>
                  <a:tcPr marL="9464" marR="9464" marT="94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C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 Tasa*</a:t>
                      </a:r>
                    </a:p>
                  </a:txBody>
                  <a:tcPr marL="9464" marR="9464" marT="946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C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 Def.</a:t>
                      </a:r>
                    </a:p>
                  </a:txBody>
                  <a:tcPr marL="9464" marR="9464" marT="946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C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 Tasa*</a:t>
                      </a:r>
                    </a:p>
                  </a:txBody>
                  <a:tcPr marL="9464" marR="9464" marT="946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C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 Def.</a:t>
                      </a:r>
                    </a:p>
                  </a:txBody>
                  <a:tcPr marL="9464" marR="9464" marT="946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C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 Tasa*</a:t>
                      </a:r>
                    </a:p>
                  </a:txBody>
                  <a:tcPr marL="9464" marR="9464" marT="946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C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 Def.</a:t>
                      </a:r>
                    </a:p>
                  </a:txBody>
                  <a:tcPr marL="9464" marR="9464" marT="946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C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 Def.</a:t>
                      </a:r>
                    </a:p>
                  </a:txBody>
                  <a:tcPr marL="9464" marR="9464" marT="94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C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 Tasa*</a:t>
                      </a:r>
                    </a:p>
                  </a:txBody>
                  <a:tcPr marL="9464" marR="9464" marT="946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C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 Def.</a:t>
                      </a:r>
                    </a:p>
                  </a:txBody>
                  <a:tcPr marL="9464" marR="9464" marT="946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C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 Tasa*</a:t>
                      </a:r>
                    </a:p>
                  </a:txBody>
                  <a:tcPr marL="9464" marR="9464" marT="946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C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 Def.</a:t>
                      </a:r>
                    </a:p>
                  </a:txBody>
                  <a:tcPr marL="9464" marR="9464" marT="946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C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 Tasa*</a:t>
                      </a:r>
                    </a:p>
                  </a:txBody>
                  <a:tcPr marL="9464" marR="9464" marT="946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C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 Def.</a:t>
                      </a:r>
                    </a:p>
                  </a:txBody>
                  <a:tcPr marL="9464" marR="9464" marT="946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CB7"/>
                    </a:solidFill>
                  </a:tcPr>
                </a:tc>
              </a:tr>
              <a:tr h="15890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effectLst/>
                          <a:latin typeface="Verdana" panose="020B0604030504040204" pitchFamily="34" charset="0"/>
                        </a:rPr>
                        <a:t>2000</a:t>
                      </a:r>
                    </a:p>
                  </a:txBody>
                  <a:tcPr marL="9464" marR="9464" marT="94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78.814 </a:t>
                      </a:r>
                    </a:p>
                  </a:txBody>
                  <a:tcPr marL="9464" marR="9464" marT="946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5,1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42.970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5,6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35.844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4,6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  -  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1.447 </a:t>
                      </a:r>
                    </a:p>
                  </a:txBody>
                  <a:tcPr marL="9464" marR="9464" marT="946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6,4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836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7,5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611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5,4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  -  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90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effectLst/>
                          <a:latin typeface="Verdana" panose="020B0604030504040204" pitchFamily="34" charset="0"/>
                        </a:rPr>
                        <a:t>2001</a:t>
                      </a:r>
                    </a:p>
                  </a:txBody>
                  <a:tcPr marL="9464" marR="9464" marT="94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81.871 </a:t>
                      </a:r>
                    </a:p>
                  </a:txBody>
                  <a:tcPr marL="9464" marR="9464" marT="946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5,3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44.616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5,8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37.255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4,7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  -  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1.510 </a:t>
                      </a:r>
                    </a:p>
                  </a:txBody>
                  <a:tcPr marL="9464" marR="9464" marT="946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6,7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917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8,1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593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5,2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  -  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90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effectLst/>
                          <a:latin typeface="Verdana" panose="020B0604030504040204" pitchFamily="34" charset="0"/>
                        </a:rPr>
                        <a:t>2002</a:t>
                      </a:r>
                    </a:p>
                  </a:txBody>
                  <a:tcPr marL="9464" marR="9464" marT="94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81.079 </a:t>
                      </a:r>
                    </a:p>
                  </a:txBody>
                  <a:tcPr marL="9464" marR="9464" marT="946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5,1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44.346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5,7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36.733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4,6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  -  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1.452 </a:t>
                      </a:r>
                    </a:p>
                  </a:txBody>
                  <a:tcPr marL="9464" marR="9464" marT="946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6,4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863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7,6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589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5,2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  -  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90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effectLst/>
                          <a:latin typeface="Verdana" panose="020B0604030504040204" pitchFamily="34" charset="0"/>
                        </a:rPr>
                        <a:t>2003</a:t>
                      </a:r>
                    </a:p>
                  </a:txBody>
                  <a:tcPr marL="9464" marR="9464" marT="94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83.672 </a:t>
                      </a:r>
                    </a:p>
                  </a:txBody>
                  <a:tcPr marL="9464" marR="9464" marT="946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5,3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45.482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5,8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38.190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4,8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  -  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1.507 </a:t>
                      </a:r>
                    </a:p>
                  </a:txBody>
                  <a:tcPr marL="9464" marR="9464" marT="946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6,6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875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7,7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632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5,5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  -  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90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effectLst/>
                          <a:latin typeface="Verdana" panose="020B0604030504040204" pitchFamily="34" charset="0"/>
                        </a:rPr>
                        <a:t>2004</a:t>
                      </a:r>
                    </a:p>
                  </a:txBody>
                  <a:tcPr marL="9464" marR="9464" marT="94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86.138 </a:t>
                      </a:r>
                    </a:p>
                  </a:txBody>
                  <a:tcPr marL="9464" marR="9464" marT="946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5,4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46.549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5,8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39.589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4,9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  -  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1.502 </a:t>
                      </a:r>
                    </a:p>
                  </a:txBody>
                  <a:tcPr marL="9464" marR="9464" marT="946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6,5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841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7,3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661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5,7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  -  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90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effectLst/>
                          <a:latin typeface="Verdana" panose="020B0604030504040204" pitchFamily="34" charset="0"/>
                        </a:rPr>
                        <a:t>2005</a:t>
                      </a:r>
                    </a:p>
                  </a:txBody>
                  <a:tcPr marL="9464" marR="9464" marT="94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86.102 </a:t>
                      </a:r>
                    </a:p>
                  </a:txBody>
                  <a:tcPr marL="9464" marR="9464" marT="946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5,3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46.369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5,8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39.733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4,8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  -  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1.574 </a:t>
                      </a:r>
                    </a:p>
                  </a:txBody>
                  <a:tcPr marL="9464" marR="9464" marT="946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6,8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912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7,9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662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5,7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  -  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90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effectLst/>
                          <a:latin typeface="Verdana" panose="020B0604030504040204" pitchFamily="34" charset="0"/>
                        </a:rPr>
                        <a:t>2006</a:t>
                      </a:r>
                    </a:p>
                  </a:txBody>
                  <a:tcPr marL="9464" marR="9464" marT="94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85.639 </a:t>
                      </a:r>
                    </a:p>
                  </a:txBody>
                  <a:tcPr marL="9464" marR="9464" marT="946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5,2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45.987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5,7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39.652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4,8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  -  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1.560 </a:t>
                      </a:r>
                    </a:p>
                  </a:txBody>
                  <a:tcPr marL="9464" marR="9464" marT="946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6,7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940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8,1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620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5,3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  -  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90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effectLst/>
                          <a:latin typeface="Verdana" panose="020B0604030504040204" pitchFamily="34" charset="0"/>
                        </a:rPr>
                        <a:t>2007</a:t>
                      </a:r>
                    </a:p>
                  </a:txBody>
                  <a:tcPr marL="9464" marR="9464" marT="94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93.000 </a:t>
                      </a:r>
                    </a:p>
                  </a:txBody>
                  <a:tcPr marL="9464" marR="9464" marT="946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5,6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49.753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6,1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43.247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5,2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  -  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1.609 </a:t>
                      </a:r>
                    </a:p>
                  </a:txBody>
                  <a:tcPr marL="9464" marR="9464" marT="946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6,9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923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8,0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686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5,9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  -  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90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effectLst/>
                          <a:latin typeface="Verdana" panose="020B0604030504040204" pitchFamily="34" charset="0"/>
                        </a:rPr>
                        <a:t>2008</a:t>
                      </a:r>
                    </a:p>
                  </a:txBody>
                  <a:tcPr marL="9464" marR="9464" marT="94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90.168 </a:t>
                      </a:r>
                    </a:p>
                  </a:txBody>
                  <a:tcPr marL="9464" marR="9464" marT="946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5,4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48.588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5,9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41.580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4,9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  -  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1.622 </a:t>
                      </a:r>
                    </a:p>
                  </a:txBody>
                  <a:tcPr marL="9464" marR="9464" marT="946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7,0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916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7,9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706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6,0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  -  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90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effectLst/>
                          <a:latin typeface="Verdana" panose="020B0604030504040204" pitchFamily="34" charset="0"/>
                        </a:rPr>
                        <a:t>2009</a:t>
                      </a:r>
                    </a:p>
                  </a:txBody>
                  <a:tcPr marL="9464" marR="9464" marT="94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91.965 </a:t>
                      </a:r>
                    </a:p>
                  </a:txBody>
                  <a:tcPr marL="9464" marR="9464" marT="946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5,4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49.608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5,9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42.357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5,0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  -  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1.588 </a:t>
                      </a:r>
                    </a:p>
                  </a:txBody>
                  <a:tcPr marL="9464" marR="9464" marT="946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6,8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846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7,3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742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6,3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  -  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90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effectLst/>
                          <a:latin typeface="Verdana" panose="020B0604030504040204" pitchFamily="34" charset="0"/>
                        </a:rPr>
                        <a:t>2010</a:t>
                      </a:r>
                    </a:p>
                  </a:txBody>
                  <a:tcPr marL="9464" marR="9464" marT="94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97.930 </a:t>
                      </a:r>
                    </a:p>
                  </a:txBody>
                  <a:tcPr marL="9464" marR="9464" marT="946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5,7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52.237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6,2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45.693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5,3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  -  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1.608 </a:t>
                      </a:r>
                    </a:p>
                  </a:txBody>
                  <a:tcPr marL="9464" marR="9464" marT="946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6,8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896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7,7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712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6,0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  -  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90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effectLst/>
                          <a:latin typeface="Verdana" panose="020B0604030504040204" pitchFamily="34" charset="0"/>
                        </a:rPr>
                        <a:t>2011</a:t>
                      </a:r>
                    </a:p>
                  </a:txBody>
                  <a:tcPr marL="9464" marR="9464" marT="94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94.985 </a:t>
                      </a:r>
                    </a:p>
                  </a:txBody>
                  <a:tcPr marL="9464" marR="9464" marT="946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5,5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50.539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5,9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44.446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5,1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  -  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1.585 </a:t>
                      </a:r>
                    </a:p>
                  </a:txBody>
                  <a:tcPr marL="9464" marR="9464" marT="946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6,7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893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7,6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692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5,9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  -  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90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effectLst/>
                          <a:latin typeface="Verdana" panose="020B0604030504040204" pitchFamily="34" charset="0"/>
                        </a:rPr>
                        <a:t>2012</a:t>
                      </a:r>
                    </a:p>
                  </a:txBody>
                  <a:tcPr marL="9464" marR="9464" marT="94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98.711 </a:t>
                      </a:r>
                    </a:p>
                  </a:txBody>
                  <a:tcPr marL="9464" marR="9464" marT="946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5,7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51.814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6,0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46.897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5,3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  -  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1.719 </a:t>
                      </a:r>
                    </a:p>
                  </a:txBody>
                  <a:tcPr marL="9464" marR="9464" marT="946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7,3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947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8,1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772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6,5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  -  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90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effectLst/>
                          <a:latin typeface="Verdana" panose="020B0604030504040204" pitchFamily="34" charset="0"/>
                        </a:rPr>
                        <a:t>2013</a:t>
                      </a:r>
                    </a:p>
                  </a:txBody>
                  <a:tcPr marL="9464" marR="9464" marT="94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99.770 </a:t>
                      </a:r>
                    </a:p>
                  </a:txBody>
                  <a:tcPr marL="9464" marR="9464" marT="946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5,7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52.917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6,1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46.835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5,3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 18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1.672 </a:t>
                      </a:r>
                    </a:p>
                  </a:txBody>
                  <a:tcPr marL="9464" marR="9464" marT="946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7,2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931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8,1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741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6,4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  -  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90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effectLst/>
                          <a:latin typeface="Verdana" panose="020B0604030504040204" pitchFamily="34" charset="0"/>
                        </a:rPr>
                        <a:t>2014</a:t>
                      </a:r>
                    </a:p>
                  </a:txBody>
                  <a:tcPr marL="9464" marR="9464" marT="94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101.960 </a:t>
                      </a:r>
                    </a:p>
                  </a:txBody>
                  <a:tcPr marL="9464" marR="9464" marT="946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5,7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53.975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6,1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47.968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5,3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 17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1.684 </a:t>
                      </a:r>
                    </a:p>
                  </a:txBody>
                  <a:tcPr marL="9464" marR="9464" marT="946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7,3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913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7,9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770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6,6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   1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90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effectLst/>
                          <a:latin typeface="Verdana" panose="020B0604030504040204" pitchFamily="34" charset="0"/>
                        </a:rPr>
                        <a:t>2015</a:t>
                      </a:r>
                    </a:p>
                  </a:txBody>
                  <a:tcPr marL="9464" marR="9464" marT="94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103.327 </a:t>
                      </a:r>
                    </a:p>
                  </a:txBody>
                  <a:tcPr marL="9464" marR="9464" marT="946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5,7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54.693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6,1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48.615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5,3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 19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1.733 </a:t>
                      </a:r>
                    </a:p>
                  </a:txBody>
                  <a:tcPr marL="9464" marR="9464" marT="946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7,5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924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8,0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808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7,0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0" i="0" u="none" strike="noStrike">
                          <a:effectLst/>
                          <a:latin typeface="Arial" panose="020B0604020202020204" pitchFamily="34" charset="0"/>
                        </a:rPr>
                        <a:t>          1 </a:t>
                      </a:r>
                    </a:p>
                  </a:txBody>
                  <a:tcPr marL="9464" marR="9464" marT="9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368"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CL" sz="800" b="1" i="0" u="none" strike="noStrike">
                          <a:effectLst/>
                          <a:latin typeface="Arial" panose="020B0604020202020204" pitchFamily="34" charset="0"/>
                        </a:rPr>
                        <a:t>Fuente:</a:t>
                      </a:r>
                      <a:r>
                        <a:rPr lang="es-CL" sz="800" b="0" i="0" u="none" strike="noStrike">
                          <a:effectLst/>
                          <a:latin typeface="Arial" panose="020B0604020202020204" pitchFamily="34" charset="0"/>
                        </a:rPr>
                        <a:t> DEIS - Minsal</a:t>
                      </a:r>
                    </a:p>
                  </a:txBody>
                  <a:tcPr marL="9464" marR="9464" marT="946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CL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64" marR="9464" marT="946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64" marR="9464" marT="946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64" marR="9464" marT="946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64" marR="9464" marT="946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64" marR="9464" marT="946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64" marR="9464" marT="946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64" marR="9464" marT="946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64" marR="9464" marT="946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64" marR="9464" marT="946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64" marR="9464" marT="946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64" marR="9464" marT="946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64" marR="9464" marT="946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64" marR="9464" marT="946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58903">
                <a:tc gridSpan="3"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Arial" panose="020B0604020202020204" pitchFamily="34" charset="0"/>
                        </a:rPr>
                        <a:t>(*) Tasas por 1.000 habitantes.</a:t>
                      </a:r>
                    </a:p>
                  </a:txBody>
                  <a:tcPr marL="9464" marR="9464" marT="9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CL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64" marR="9464" marT="9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64" marR="9464" marT="9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64" marR="9464" marT="9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64" marR="9464" marT="9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64" marR="9464" marT="9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64" marR="9464" marT="9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64" marR="9464" marT="9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64" marR="9464" marT="9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64" marR="9464" marT="9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64" marR="9464" marT="9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64" marR="9464" marT="9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64" marR="9464" marT="9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1620906"/>
              </p:ext>
            </p:extLst>
          </p:nvPr>
        </p:nvGraphicFramePr>
        <p:xfrm>
          <a:off x="1907704" y="3645024"/>
          <a:ext cx="6480720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0542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C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43807" y="4406900"/>
            <a:ext cx="6048673" cy="1362075"/>
          </a:xfrm>
        </p:spPr>
        <p:txBody>
          <a:bodyPr/>
          <a:lstStyle/>
          <a:p>
            <a:pPr algn="ctr"/>
            <a:r>
              <a:rPr lang="es-ES_tradnl" sz="3200" dirty="0" smtClean="0"/>
              <a:t>SISTEMAS - MINSAL</a:t>
            </a:r>
            <a:endParaRPr lang="es-CL" sz="32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58077" t="9991" r="10819" b="51707"/>
          <a:stretch/>
        </p:blipFill>
        <p:spPr>
          <a:xfrm>
            <a:off x="468134" y="3316402"/>
            <a:ext cx="2880320" cy="1995141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2" t="6314" r="54186" b="78693"/>
          <a:stretch/>
        </p:blipFill>
        <p:spPr bwMode="auto">
          <a:xfrm>
            <a:off x="3812032" y="5311543"/>
            <a:ext cx="2837174" cy="1171626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383" y="213566"/>
            <a:ext cx="2671346" cy="1933342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9 Rectángulo"/>
          <p:cNvSpPr/>
          <p:nvPr/>
        </p:nvSpPr>
        <p:spPr>
          <a:xfrm>
            <a:off x="4700353" y="943389"/>
            <a:ext cx="751405" cy="236848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L" sz="2400" b="1" dirty="0">
                <a:solidFill>
                  <a:schemeClr val="tx1"/>
                </a:solidFill>
              </a:rPr>
              <a:t>RNI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6"/>
          <a:srcRect l="29370" t="40100" r="54119" b="33299"/>
          <a:stretch/>
        </p:blipFill>
        <p:spPr>
          <a:xfrm>
            <a:off x="1043608" y="836712"/>
            <a:ext cx="2304257" cy="2088233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/>
          <a:srcRect l="36387" t="21230" r="24037" b="35596"/>
          <a:stretch/>
        </p:blipFill>
        <p:spPr>
          <a:xfrm>
            <a:off x="5099590" y="2330124"/>
            <a:ext cx="3384376" cy="2076776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59707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b="1" dirty="0" smtClean="0"/>
              <a:t/>
            </a:r>
            <a:br>
              <a:rPr lang="es-ES" sz="2800" b="1" dirty="0" smtClean="0"/>
            </a:br>
            <a:r>
              <a:rPr lang="es-ES" sz="1800" b="1" dirty="0">
                <a:solidFill>
                  <a:srgbClr val="FF0000"/>
                </a:solidFill>
              </a:rPr>
              <a:t>5. </a:t>
            </a:r>
            <a:r>
              <a:rPr lang="es-ES" sz="1800" b="1" dirty="0" smtClean="0">
                <a:solidFill>
                  <a:srgbClr val="FF0000"/>
                </a:solidFill>
              </a:rPr>
              <a:t>Monito Web</a:t>
            </a:r>
            <a:endParaRPr lang="es-ES" sz="1800" dirty="0">
              <a:solidFill>
                <a:srgbClr val="FF0000"/>
              </a:solidFill>
            </a:endParaRPr>
          </a:p>
        </p:txBody>
      </p:sp>
      <p:sp>
        <p:nvSpPr>
          <p:cNvPr id="5" name="2 Marcador de contenido"/>
          <p:cNvSpPr>
            <a:spLocks noGrp="1"/>
          </p:cNvSpPr>
          <p:nvPr>
            <p:ph idx="1"/>
          </p:nvPr>
        </p:nvSpPr>
        <p:spPr>
          <a:xfrm>
            <a:off x="467544" y="980728"/>
            <a:ext cx="8352928" cy="5430435"/>
          </a:xfrm>
        </p:spPr>
        <p:txBody>
          <a:bodyPr>
            <a:normAutofit/>
          </a:bodyPr>
          <a:lstStyle/>
          <a:p>
            <a:r>
              <a:rPr lang="es-ES" sz="1800" dirty="0" smtClean="0"/>
              <a:t>Acceso al Servicio de Registro Civil</a:t>
            </a:r>
          </a:p>
          <a:p>
            <a:r>
              <a:rPr lang="es-ES" sz="1800" dirty="0" smtClean="0"/>
              <a:t>A </a:t>
            </a:r>
            <a:r>
              <a:rPr lang="es-ES" sz="1800" dirty="0"/>
              <a:t>fines del año 2015 se cambio el acceso al sistema </a:t>
            </a:r>
            <a:r>
              <a:rPr lang="es-ES" sz="1600" dirty="0">
                <a:hlinkClick r:id="rId2"/>
              </a:rPr>
              <a:t>https://monitoweb2.srcei.cl/monito</a:t>
            </a:r>
            <a:endParaRPr lang="es-ES" sz="1600" dirty="0"/>
          </a:p>
          <a:p>
            <a:r>
              <a:rPr lang="es-ES" sz="1800" dirty="0" smtClean="0"/>
              <a:t>Acceso restringido, </a:t>
            </a:r>
            <a:r>
              <a:rPr lang="es-ES" sz="1800" dirty="0"/>
              <a:t>solicitar </a:t>
            </a:r>
            <a:r>
              <a:rPr lang="es-ES" sz="1800" dirty="0" smtClean="0"/>
              <a:t>clave a </a:t>
            </a:r>
            <a:r>
              <a:rPr lang="es-ES" sz="1800" dirty="0"/>
              <a:t>DEGI si </a:t>
            </a:r>
            <a:r>
              <a:rPr lang="es-ES" sz="1800" dirty="0" smtClean="0"/>
              <a:t>fuera necesario.</a:t>
            </a:r>
            <a:endParaRPr lang="es-ES" dirty="0" smtClean="0"/>
          </a:p>
          <a:p>
            <a:pPr lvl="1"/>
            <a:endParaRPr lang="es-ES" sz="16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t="1221" r="60132" b="59796"/>
          <a:stretch/>
        </p:blipFill>
        <p:spPr>
          <a:xfrm>
            <a:off x="589173" y="2204864"/>
            <a:ext cx="7986342" cy="4392488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6" name="Grupo 5"/>
          <p:cNvGrpSpPr/>
          <p:nvPr/>
        </p:nvGrpSpPr>
        <p:grpSpPr>
          <a:xfrm>
            <a:off x="609760" y="2780928"/>
            <a:ext cx="7965755" cy="3816424"/>
            <a:chOff x="251914" y="1268435"/>
            <a:chExt cx="8712960" cy="4248419"/>
          </a:xfrm>
        </p:grpSpPr>
        <p:pic>
          <p:nvPicPr>
            <p:cNvPr id="7" name="Picture 4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t="15039" r="13823" b="32761"/>
            <a:stretch/>
          </p:blipFill>
          <p:spPr bwMode="auto">
            <a:xfrm>
              <a:off x="251914" y="1268435"/>
              <a:ext cx="8712960" cy="42484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2853612" y="2176929"/>
              <a:ext cx="970849" cy="16075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2853612" y="2417172"/>
              <a:ext cx="5000696" cy="16075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2555776" y="3585974"/>
              <a:ext cx="970849" cy="16075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2555776" y="4019383"/>
              <a:ext cx="970849" cy="16075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2" name="Rectangle 9"/>
            <p:cNvSpPr>
              <a:spLocks noChangeArrowheads="1"/>
            </p:cNvSpPr>
            <p:nvPr/>
          </p:nvSpPr>
          <p:spPr bwMode="auto">
            <a:xfrm>
              <a:off x="6706904" y="3585974"/>
              <a:ext cx="806400" cy="16075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3" name="Rectangle 10"/>
            <p:cNvSpPr>
              <a:spLocks noChangeArrowheads="1"/>
            </p:cNvSpPr>
            <p:nvPr/>
          </p:nvSpPr>
          <p:spPr bwMode="auto">
            <a:xfrm>
              <a:off x="6706904" y="4019383"/>
              <a:ext cx="792000" cy="16075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4" name="Rectangle 11"/>
            <p:cNvSpPr>
              <a:spLocks noChangeArrowheads="1"/>
            </p:cNvSpPr>
            <p:nvPr/>
          </p:nvSpPr>
          <p:spPr bwMode="auto">
            <a:xfrm>
              <a:off x="7729698" y="4019382"/>
              <a:ext cx="447578" cy="16075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5" name="Rectangle 12"/>
            <p:cNvSpPr>
              <a:spLocks noChangeArrowheads="1"/>
            </p:cNvSpPr>
            <p:nvPr/>
          </p:nvSpPr>
          <p:spPr bwMode="auto">
            <a:xfrm>
              <a:off x="7721810" y="3585978"/>
              <a:ext cx="447578" cy="16075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6" name="Rectangle 13"/>
            <p:cNvSpPr>
              <a:spLocks noChangeArrowheads="1"/>
            </p:cNvSpPr>
            <p:nvPr/>
          </p:nvSpPr>
          <p:spPr bwMode="auto">
            <a:xfrm>
              <a:off x="6156176" y="3585977"/>
              <a:ext cx="447578" cy="16075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7" name="Rectangle 14"/>
            <p:cNvSpPr>
              <a:spLocks noChangeArrowheads="1"/>
            </p:cNvSpPr>
            <p:nvPr/>
          </p:nvSpPr>
          <p:spPr bwMode="auto">
            <a:xfrm>
              <a:off x="6156176" y="4019383"/>
              <a:ext cx="447578" cy="16075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8" name="Rectangle 15"/>
            <p:cNvSpPr>
              <a:spLocks noChangeArrowheads="1"/>
            </p:cNvSpPr>
            <p:nvPr/>
          </p:nvSpPr>
          <p:spPr bwMode="auto">
            <a:xfrm>
              <a:off x="5004048" y="4021149"/>
              <a:ext cx="447578" cy="16075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9" name="Rectangle 16"/>
            <p:cNvSpPr>
              <a:spLocks noChangeArrowheads="1"/>
            </p:cNvSpPr>
            <p:nvPr/>
          </p:nvSpPr>
          <p:spPr bwMode="auto">
            <a:xfrm>
              <a:off x="5004048" y="3585975"/>
              <a:ext cx="447578" cy="16075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0" name="Rectangle 17"/>
            <p:cNvSpPr>
              <a:spLocks noChangeArrowheads="1"/>
            </p:cNvSpPr>
            <p:nvPr/>
          </p:nvSpPr>
          <p:spPr bwMode="auto">
            <a:xfrm>
              <a:off x="7731298" y="4452786"/>
              <a:ext cx="462308" cy="16075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1" name="Rectangle 17"/>
            <p:cNvSpPr>
              <a:spLocks noChangeArrowheads="1"/>
            </p:cNvSpPr>
            <p:nvPr/>
          </p:nvSpPr>
          <p:spPr bwMode="auto">
            <a:xfrm>
              <a:off x="6688851" y="4464559"/>
              <a:ext cx="447578" cy="16075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122174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AREAS DE TRABAJO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67544" y="908720"/>
            <a:ext cx="8064896" cy="4879181"/>
          </a:xfrm>
        </p:spPr>
        <p:txBody>
          <a:bodyPr/>
          <a:lstStyle/>
          <a:p>
            <a:pPr marL="0" lvl="1" indent="0">
              <a:buNone/>
              <a:defRPr/>
            </a:pPr>
            <a:r>
              <a:rPr lang="es-ES_tradnl" sz="2000" b="1" dirty="0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6</a:t>
            </a:r>
            <a:r>
              <a:rPr lang="es-ES_tradnl" sz="2000" b="1" dirty="0" smtClean="0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. SNIP, </a:t>
            </a:r>
            <a:r>
              <a:rPr lang="es-ES_tradnl" sz="2000" b="1" dirty="0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Sistema Nacional de Información Perinatal. </a:t>
            </a:r>
          </a:p>
          <a:p>
            <a:pPr lvl="1">
              <a:buFont typeface="Verdana" panose="020B0604030504040204" pitchFamily="34" charset="0"/>
              <a:buChar char="─"/>
              <a:defRPr/>
            </a:pPr>
            <a:r>
              <a:rPr lang="es-ES_tradnl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Las maternidades disponen de un sistema online para el registro de nacidos vivos con el fin de obtener el comprobante de parto</a:t>
            </a:r>
            <a:r>
              <a:rPr lang="es-ES_tradnl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.</a:t>
            </a:r>
          </a:p>
          <a:p>
            <a:pPr lvl="1">
              <a:buFont typeface="Verdana" panose="020B0604030504040204" pitchFamily="34" charset="0"/>
              <a:buChar char="─"/>
              <a:defRPr/>
            </a:pPr>
            <a:r>
              <a:rPr lang="es-ES_tradnl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Desde Agosto 2014 establecimientos de este SSO que atienden partos con nacido vivo los están registrando en este sistema.</a:t>
            </a:r>
          </a:p>
          <a:p>
            <a:pPr lvl="1">
              <a:buFont typeface="Verdana" panose="020B0604030504040204" pitchFamily="34" charset="0"/>
              <a:buChar char="─"/>
              <a:defRPr/>
            </a:pPr>
            <a:r>
              <a:rPr lang="es-ES_tradnl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Las claves del sistema se solicitan a través de este depto.</a:t>
            </a:r>
          </a:p>
          <a:p>
            <a:pPr lvl="1">
              <a:buFont typeface="Verdana" panose="020B0604030504040204" pitchFamily="34" charset="0"/>
              <a:buChar char="─"/>
              <a:defRPr/>
            </a:pPr>
            <a:r>
              <a:rPr lang="es-ES_tradnl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Los </a:t>
            </a:r>
            <a:r>
              <a:rPr lang="es-ES_tradnl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datos ingresados en este sistema se validan con REM A24 (RN vivos).</a:t>
            </a:r>
          </a:p>
          <a:p>
            <a:pPr lvl="1">
              <a:buFont typeface="Verdana" panose="020B0604030504040204" pitchFamily="34" charset="0"/>
              <a:buChar char="─"/>
              <a:defRPr/>
            </a:pPr>
            <a:endParaRPr lang="es-ES_tradnl" sz="2000" dirty="0">
              <a:solidFill>
                <a:srgbClr val="FF0000"/>
              </a:solidFill>
              <a:latin typeface="Calibri" panose="020F0502020204030204" pitchFamily="34" charset="0"/>
              <a:ea typeface="Verdana" pitchFamily="34" charset="0"/>
              <a:cs typeface="Verdana" pitchFamily="34" charset="0"/>
            </a:endParaRPr>
          </a:p>
          <a:p>
            <a:endParaRPr lang="es-CL" dirty="0"/>
          </a:p>
        </p:txBody>
      </p:sp>
      <p:sp>
        <p:nvSpPr>
          <p:cNvPr id="4" name="2 Marcador de contenido"/>
          <p:cNvSpPr txBox="1">
            <a:spLocks/>
          </p:cNvSpPr>
          <p:nvPr/>
        </p:nvSpPr>
        <p:spPr bwMode="auto">
          <a:xfrm>
            <a:off x="899592" y="3861048"/>
            <a:ext cx="777686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95959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_tradnl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s-C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2" t="6314" r="25199" b="42289"/>
          <a:stretch/>
        </p:blipFill>
        <p:spPr bwMode="auto">
          <a:xfrm>
            <a:off x="1619672" y="3371277"/>
            <a:ext cx="5400600" cy="31600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420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b="1" dirty="0" smtClean="0"/>
              <a:t>SNIP </a:t>
            </a:r>
            <a:r>
              <a:rPr lang="es-CL" dirty="0" smtClean="0"/>
              <a:t/>
            </a:r>
            <a:br>
              <a:rPr lang="es-CL" dirty="0" smtClean="0"/>
            </a:br>
            <a:r>
              <a:rPr lang="es-CL" dirty="0" smtClean="0"/>
              <a:t>(Sistema Nacional de Información Perinatal)</a:t>
            </a:r>
            <a:br>
              <a:rPr lang="es-CL" dirty="0" smtClean="0"/>
            </a:b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477962"/>
            <a:ext cx="7862069" cy="4687341"/>
          </a:xfrm>
        </p:spPr>
        <p:txBody>
          <a:bodyPr/>
          <a:lstStyle/>
          <a:p>
            <a:r>
              <a:rPr lang="es-ES_tradnl" dirty="0" smtClean="0"/>
              <a:t>Hospital Base San José Osorno</a:t>
            </a:r>
          </a:p>
          <a:p>
            <a:endParaRPr lang="es-ES_tradnl" dirty="0"/>
          </a:p>
          <a:p>
            <a:endParaRPr lang="es-ES_tradnl" dirty="0" smtClean="0"/>
          </a:p>
          <a:p>
            <a:endParaRPr lang="es-ES_tradnl" dirty="0"/>
          </a:p>
          <a:p>
            <a:endParaRPr lang="es-ES_tradnl" dirty="0" smtClean="0"/>
          </a:p>
          <a:p>
            <a:endParaRPr lang="es-ES_tradnl" dirty="0"/>
          </a:p>
          <a:p>
            <a:endParaRPr lang="es-ES_tradnl" dirty="0" smtClean="0"/>
          </a:p>
          <a:p>
            <a:endParaRPr lang="es-ES_tradnl" dirty="0"/>
          </a:p>
          <a:p>
            <a:endParaRPr lang="es-ES_tradnl" dirty="0" smtClean="0"/>
          </a:p>
          <a:p>
            <a:endParaRPr lang="es-ES_tradnl" dirty="0"/>
          </a:p>
          <a:p>
            <a:endParaRPr lang="es-ES_tradnl" dirty="0" smtClean="0"/>
          </a:p>
          <a:p>
            <a:pPr marL="0" indent="0">
              <a:buNone/>
            </a:pPr>
            <a:r>
              <a:rPr lang="es-ES_tradnl" sz="1800" dirty="0" smtClean="0"/>
              <a:t>Las diferencias se deben a problemas del sistema o falta de clave para </a:t>
            </a:r>
            <a:r>
              <a:rPr lang="es-ES_tradnl" sz="1800" dirty="0" err="1" smtClean="0"/>
              <a:t>matrones</a:t>
            </a:r>
            <a:r>
              <a:rPr lang="es-ES_tradnl" sz="1800" dirty="0" smtClean="0"/>
              <a:t> nuevos. En estos casos el certificado se realiza en forma manuscrita.</a:t>
            </a:r>
            <a:endParaRPr lang="es-CL" sz="1800" dirty="0"/>
          </a:p>
        </p:txBody>
      </p:sp>
      <p:sp>
        <p:nvSpPr>
          <p:cNvPr id="5" name="2 Marcador de contenido"/>
          <p:cNvSpPr txBox="1">
            <a:spLocks/>
          </p:cNvSpPr>
          <p:nvPr/>
        </p:nvSpPr>
        <p:spPr bwMode="auto">
          <a:xfrm>
            <a:off x="467544" y="980728"/>
            <a:ext cx="817721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95959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b="1" dirty="0" smtClean="0">
                <a:solidFill>
                  <a:srgbClr val="FF0000"/>
                </a:solidFill>
              </a:rPr>
              <a:t>Monitoreo mensual de Comprobante de Parto con Nacidos Vivos año 2017</a:t>
            </a:r>
            <a:endParaRPr lang="es-CL" b="1" dirty="0">
              <a:solidFill>
                <a:srgbClr val="FF0000"/>
              </a:solidFill>
            </a:endParaRPr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0891648"/>
              </p:ext>
            </p:extLst>
          </p:nvPr>
        </p:nvGraphicFramePr>
        <p:xfrm>
          <a:off x="1475656" y="1988840"/>
          <a:ext cx="5544616" cy="3357731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1512168"/>
                <a:gridCol w="1440160"/>
                <a:gridCol w="1368152"/>
                <a:gridCol w="1224136"/>
              </a:tblGrid>
              <a:tr h="317351"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Meses</a:t>
                      </a:r>
                      <a:endParaRPr lang="es-CL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Sistema SNIP</a:t>
                      </a:r>
                      <a:endParaRPr lang="es-CL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REM A 24</a:t>
                      </a:r>
                      <a:endParaRPr lang="es-CL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6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Diferencias</a:t>
                      </a:r>
                      <a:endParaRPr lang="es-CL" sz="16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</a:tr>
              <a:tr h="208002">
                <a:tc>
                  <a:txBody>
                    <a:bodyPr/>
                    <a:lstStyle/>
                    <a:p>
                      <a:pPr algn="l" fontAlgn="b"/>
                      <a:r>
                        <a:rPr lang="es-CL" sz="1600" b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Enero</a:t>
                      </a:r>
                      <a:endParaRPr lang="es-CL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175</a:t>
                      </a:r>
                      <a:endParaRPr lang="es-CL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181</a:t>
                      </a:r>
                      <a:endParaRPr lang="es-CL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s-CL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</a:tr>
              <a:tr h="208002">
                <a:tc>
                  <a:txBody>
                    <a:bodyPr/>
                    <a:lstStyle/>
                    <a:p>
                      <a:pPr algn="l" fontAlgn="b"/>
                      <a:r>
                        <a:rPr lang="es-CL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Febrero</a:t>
                      </a:r>
                      <a:endParaRPr lang="es-CL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154</a:t>
                      </a:r>
                      <a:endParaRPr lang="es-CL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157</a:t>
                      </a:r>
                      <a:endParaRPr lang="es-CL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s-CL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</a:tr>
              <a:tr h="208002">
                <a:tc>
                  <a:txBody>
                    <a:bodyPr/>
                    <a:lstStyle/>
                    <a:p>
                      <a:pPr algn="l" fontAlgn="b"/>
                      <a:r>
                        <a:rPr lang="es-CL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Marzo </a:t>
                      </a:r>
                      <a:endParaRPr lang="es-CL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180</a:t>
                      </a:r>
                      <a:endParaRPr lang="es-CL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185</a:t>
                      </a:r>
                      <a:endParaRPr lang="es-CL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s-CL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</a:tr>
              <a:tr h="208002">
                <a:tc>
                  <a:txBody>
                    <a:bodyPr/>
                    <a:lstStyle/>
                    <a:p>
                      <a:pPr algn="l" fontAlgn="b"/>
                      <a:r>
                        <a:rPr lang="es-CL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Abril </a:t>
                      </a:r>
                      <a:endParaRPr lang="es-CL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171</a:t>
                      </a:r>
                      <a:endParaRPr lang="es-CL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173</a:t>
                      </a:r>
                      <a:endParaRPr lang="es-CL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s-CL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</a:tr>
              <a:tr h="208002">
                <a:tc>
                  <a:txBody>
                    <a:bodyPr/>
                    <a:lstStyle/>
                    <a:p>
                      <a:pPr algn="l" fontAlgn="b"/>
                      <a:r>
                        <a:rPr lang="es-CL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Mayo</a:t>
                      </a:r>
                      <a:endParaRPr lang="es-CL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148</a:t>
                      </a:r>
                      <a:endParaRPr lang="es-CL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147</a:t>
                      </a:r>
                      <a:endParaRPr lang="es-CL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s-CL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</a:tr>
              <a:tr h="208002">
                <a:tc>
                  <a:txBody>
                    <a:bodyPr/>
                    <a:lstStyle/>
                    <a:p>
                      <a:pPr algn="l" fontAlgn="b"/>
                      <a:r>
                        <a:rPr lang="es-CL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Junio</a:t>
                      </a:r>
                      <a:endParaRPr lang="es-CL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166</a:t>
                      </a:r>
                      <a:endParaRPr lang="es-CL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174</a:t>
                      </a:r>
                      <a:endParaRPr lang="es-CL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s-CL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</a:tr>
              <a:tr h="208002">
                <a:tc>
                  <a:txBody>
                    <a:bodyPr/>
                    <a:lstStyle/>
                    <a:p>
                      <a:pPr algn="l" fontAlgn="b"/>
                      <a:r>
                        <a:rPr lang="es-CL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Julio</a:t>
                      </a:r>
                      <a:endParaRPr lang="es-CL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147</a:t>
                      </a:r>
                      <a:endParaRPr lang="es-CL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151</a:t>
                      </a:r>
                      <a:endParaRPr lang="es-CL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s-CL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</a:tr>
              <a:tr h="208002">
                <a:tc>
                  <a:txBody>
                    <a:bodyPr/>
                    <a:lstStyle/>
                    <a:p>
                      <a:pPr algn="l" fontAlgn="b"/>
                      <a:r>
                        <a:rPr lang="es-CL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Agosto</a:t>
                      </a:r>
                      <a:endParaRPr lang="es-CL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164</a:t>
                      </a:r>
                      <a:endParaRPr lang="es-CL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167</a:t>
                      </a:r>
                      <a:endParaRPr lang="es-CL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s-CL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</a:tr>
              <a:tr h="242669">
                <a:tc>
                  <a:txBody>
                    <a:bodyPr/>
                    <a:lstStyle/>
                    <a:p>
                      <a:pPr algn="l" fontAlgn="b"/>
                      <a:r>
                        <a:rPr lang="es-CL" sz="1600" b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Septiembre</a:t>
                      </a:r>
                      <a:endParaRPr lang="es-CL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153</a:t>
                      </a:r>
                      <a:endParaRPr lang="es-CL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155</a:t>
                      </a:r>
                      <a:endParaRPr lang="es-CL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s-CL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</a:tr>
              <a:tr h="205328">
                <a:tc>
                  <a:txBody>
                    <a:bodyPr/>
                    <a:lstStyle/>
                    <a:p>
                      <a:pPr algn="l" fontAlgn="b"/>
                      <a:r>
                        <a:rPr lang="es-CL" sz="1600" b="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Octubre</a:t>
                      </a:r>
                      <a:endParaRPr lang="es-CL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153</a:t>
                      </a:r>
                      <a:endParaRPr lang="es-CL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182</a:t>
                      </a:r>
                      <a:endParaRPr lang="es-CL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s-CL" sz="14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 marL="9525" marR="9525" marT="9525" marB="0" anchor="b"/>
                </a:tc>
              </a:tr>
              <a:tr h="167987">
                <a:tc>
                  <a:txBody>
                    <a:bodyPr/>
                    <a:lstStyle/>
                    <a:p>
                      <a:pPr algn="l" fontAlgn="b"/>
                      <a:r>
                        <a:rPr lang="es-CL" sz="1600" b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Noviembre</a:t>
                      </a:r>
                      <a:endParaRPr lang="es-CL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152</a:t>
                      </a:r>
                      <a:endParaRPr lang="es-CL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157</a:t>
                      </a:r>
                      <a:endParaRPr lang="es-CL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s-CL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</a:tr>
              <a:tr h="202654">
                <a:tc>
                  <a:txBody>
                    <a:bodyPr/>
                    <a:lstStyle/>
                    <a:p>
                      <a:pPr algn="l" fontAlgn="b"/>
                      <a:r>
                        <a:rPr lang="es-CL" sz="1600" b="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Diciembre</a:t>
                      </a:r>
                      <a:endParaRPr lang="es-CL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113</a:t>
                      </a:r>
                      <a:endParaRPr lang="es-CL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141</a:t>
                      </a:r>
                      <a:endParaRPr lang="es-CL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s-CL" sz="14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050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AREAS DE TRABAJO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39552" y="836712"/>
            <a:ext cx="8064896" cy="5167213"/>
          </a:xfrm>
        </p:spPr>
        <p:txBody>
          <a:bodyPr/>
          <a:lstStyle/>
          <a:p>
            <a:pPr marL="0" lvl="1" indent="0">
              <a:buNone/>
              <a:defRPr/>
            </a:pPr>
            <a:r>
              <a:rPr lang="es-ES_tradnl" sz="2000" b="1" dirty="0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7</a:t>
            </a:r>
            <a:r>
              <a:rPr lang="es-ES_tradnl" sz="2000" b="1" dirty="0" smtClean="0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. RNI, El Registro Nacional </a:t>
            </a:r>
            <a:r>
              <a:rPr lang="es-ES_tradnl" sz="2000" b="1" dirty="0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de </a:t>
            </a:r>
            <a:r>
              <a:rPr lang="es-ES_tradnl" sz="2000" b="1" dirty="0" smtClean="0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Inmunizaciones es la Fuente Oficial de información de Vacunas.</a:t>
            </a:r>
            <a:endParaRPr lang="es-ES_tradnl" sz="2000" b="1" dirty="0">
              <a:solidFill>
                <a:srgbClr val="FF0000"/>
              </a:solidFill>
              <a:latin typeface="Calibri" panose="020F0502020204030204" pitchFamily="34" charset="0"/>
              <a:ea typeface="Verdana" pitchFamily="34" charset="0"/>
              <a:cs typeface="Verdana" pitchFamily="34" charset="0"/>
            </a:endParaRPr>
          </a:p>
          <a:p>
            <a:pPr lvl="1">
              <a:buFont typeface="Verdana" panose="020B0604030504040204" pitchFamily="34" charset="0"/>
              <a:buChar char="─"/>
              <a:defRPr/>
            </a:pPr>
            <a:r>
              <a:rPr lang="es-ES_tradnl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Las vacunas programáticas y de campaña administradas a la población objeto son registradas en sistema Rayen, las que son integradas</a:t>
            </a:r>
            <a:r>
              <a:rPr lang="es-ES_tradnl" dirty="0" smtClean="0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ES_tradnl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al RNI en forma </a:t>
            </a:r>
            <a:r>
              <a:rPr lang="es-ES_tradnl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on</a:t>
            </a:r>
            <a:r>
              <a:rPr lang="es-ES_tradnl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line.</a:t>
            </a:r>
          </a:p>
          <a:p>
            <a:pPr lvl="1">
              <a:buFont typeface="Verdana" panose="020B0604030504040204" pitchFamily="34" charset="0"/>
              <a:buChar char="─"/>
              <a:defRPr/>
            </a:pPr>
            <a:r>
              <a:rPr lang="es-ES_tradnl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El </a:t>
            </a:r>
            <a:r>
              <a:rPr lang="es-ES_tradnl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monitoreo </a:t>
            </a:r>
            <a:r>
              <a:rPr lang="es-ES_tradnl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se obtiene a través de la pág. del DEIS</a:t>
            </a:r>
            <a:r>
              <a:rPr lang="es-ES_tradnl" i="1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ES_tradnl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(base de datos con acceso restringido).</a:t>
            </a:r>
            <a:endParaRPr lang="es-ES_tradnl" dirty="0">
              <a:latin typeface="Calibri" panose="020F0502020204030204" pitchFamily="34" charset="0"/>
              <a:ea typeface="Verdana" pitchFamily="34" charset="0"/>
              <a:cs typeface="Verdana" pitchFamily="34" charset="0"/>
            </a:endParaRPr>
          </a:p>
          <a:p>
            <a:endParaRPr lang="es-CL" dirty="0"/>
          </a:p>
        </p:txBody>
      </p:sp>
      <p:sp>
        <p:nvSpPr>
          <p:cNvPr id="6" name="3 CuadroTexto"/>
          <p:cNvSpPr txBox="1">
            <a:spLocks noChangeArrowheads="1"/>
          </p:cNvSpPr>
          <p:nvPr/>
        </p:nvSpPr>
        <p:spPr bwMode="auto">
          <a:xfrm>
            <a:off x="322064" y="6036420"/>
            <a:ext cx="87137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es-ES_tradnl" altLang="es-CL" b="1" dirty="0">
                <a:solidFill>
                  <a:srgbClr val="005FA1"/>
                </a:solidFill>
                <a:latin typeface="Verdana" panose="020B0604030504040204" pitchFamily="34" charset="0"/>
              </a:rPr>
              <a:t>…donde la Base de Datos Nacional se  alimenta de los registros del Sistema RNI y de OTROS Sistemas de la estrategia SIDRA.</a:t>
            </a:r>
            <a:endParaRPr lang="es-CL" altLang="es-CL" b="1" dirty="0">
              <a:solidFill>
                <a:srgbClr val="005FA1"/>
              </a:solidFill>
              <a:latin typeface="Verdana" panose="020B0604030504040204" pitchFamily="34" charset="0"/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155108"/>
            <a:ext cx="2519362" cy="24495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602" y="3155108"/>
            <a:ext cx="3384550" cy="24495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Flecha derecha"/>
          <p:cNvSpPr/>
          <p:nvPr/>
        </p:nvSpPr>
        <p:spPr>
          <a:xfrm>
            <a:off x="3203377" y="4091733"/>
            <a:ext cx="1584325" cy="6477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sp>
        <p:nvSpPr>
          <p:cNvPr id="10" name="9 Rectángulo"/>
          <p:cNvSpPr/>
          <p:nvPr/>
        </p:nvSpPr>
        <p:spPr>
          <a:xfrm>
            <a:off x="6372027" y="4091733"/>
            <a:ext cx="647700" cy="2889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L" b="1" dirty="0">
                <a:solidFill>
                  <a:schemeClr val="tx1"/>
                </a:solidFill>
              </a:rPr>
              <a:t>RNI</a:t>
            </a:r>
          </a:p>
        </p:txBody>
      </p:sp>
    </p:spTree>
    <p:extLst>
      <p:ext uri="{BB962C8B-B14F-4D97-AF65-F5344CB8AC3E}">
        <p14:creationId xmlns:p14="http://schemas.microsoft.com/office/powerpoint/2010/main" val="366165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44450"/>
            <a:ext cx="8453437" cy="842963"/>
          </a:xfrm>
        </p:spPr>
        <p:txBody>
          <a:bodyPr anchor="ctr"/>
          <a:lstStyle/>
          <a:p>
            <a:pPr algn="ctr" eaLnBrk="1" hangingPunct="1"/>
            <a:r>
              <a:rPr lang="es-ES" altLang="es-CL" sz="1800" b="1" smtClean="0">
                <a:solidFill>
                  <a:srgbClr val="002060"/>
                </a:solidFill>
                <a:latin typeface="Verdana" panose="020B0604030504040204" pitchFamily="34" charset="0"/>
                <a:ea typeface="ヒラギノ角ゴ Pro W3"/>
                <a:cs typeface="Verdana" panose="020B0604030504040204" pitchFamily="34" charset="0"/>
              </a:rPr>
              <a:t>ORGANIGRAMA  </a:t>
            </a:r>
            <a:br>
              <a:rPr lang="es-ES" altLang="es-CL" sz="1800" b="1" smtClean="0">
                <a:solidFill>
                  <a:srgbClr val="002060"/>
                </a:solidFill>
                <a:latin typeface="Verdana" panose="020B0604030504040204" pitchFamily="34" charset="0"/>
                <a:ea typeface="ヒラギノ角ゴ Pro W3"/>
                <a:cs typeface="Verdana" panose="020B0604030504040204" pitchFamily="34" charset="0"/>
              </a:rPr>
            </a:br>
            <a:r>
              <a:rPr lang="es-ES" altLang="es-CL" sz="1800" b="1" smtClean="0">
                <a:solidFill>
                  <a:srgbClr val="002060"/>
                </a:solidFill>
                <a:latin typeface="Verdana" panose="020B0604030504040204" pitchFamily="34" charset="0"/>
                <a:ea typeface="ヒラギノ角ゴ Pro W3"/>
                <a:cs typeface="Verdana" panose="020B0604030504040204" pitchFamily="34" charset="0"/>
              </a:rPr>
              <a:t>DEPTO.  ESTADÍSTICAS Y GESTIÓN DE LA INFORMACIÓN</a:t>
            </a:r>
          </a:p>
        </p:txBody>
      </p:sp>
      <p:sp>
        <p:nvSpPr>
          <p:cNvPr id="35843" name="_s1040"/>
          <p:cNvSpPr>
            <a:spLocks noChangeArrowheads="1"/>
          </p:cNvSpPr>
          <p:nvPr/>
        </p:nvSpPr>
        <p:spPr bwMode="auto">
          <a:xfrm>
            <a:off x="3711405" y="990664"/>
            <a:ext cx="2230363" cy="797882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CL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CL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Irma </a:t>
            </a:r>
            <a:r>
              <a:rPr lang="es-ES" altLang="es-CL" sz="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Jofré</a:t>
            </a:r>
            <a:endParaRPr lang="es-ES" altLang="es-CL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CL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Jefa </a:t>
            </a:r>
            <a:r>
              <a:rPr lang="es-ES" altLang="es-CL" sz="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DEGI</a:t>
            </a:r>
            <a:endParaRPr lang="es-ES" altLang="es-CL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s-ES" altLang="es-CL" sz="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CL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s-ES" altLang="es-CL" sz="800" b="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 </a:t>
            </a:r>
            <a:r>
              <a:rPr lang="es-ES" altLang="es-CL" sz="800" b="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Minsal</a:t>
            </a:r>
            <a:r>
              <a:rPr lang="es-ES" altLang="es-CL" sz="800" b="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645679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CL" sz="800" b="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Tel: 64 2335679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CL" sz="600" b="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Email: </a:t>
            </a:r>
            <a:r>
              <a:rPr lang="es-ES" altLang="es-CL" sz="500" b="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ES" altLang="es-CL" sz="500" b="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irma.jofre@redsalud.gov.cl</a:t>
            </a:r>
            <a:endParaRPr lang="es-ES" altLang="es-CL" sz="500" b="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s-ES" altLang="es-CL" sz="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7" name="_s1042"/>
          <p:cNvSpPr>
            <a:spLocks noChangeArrowheads="1"/>
          </p:cNvSpPr>
          <p:nvPr/>
        </p:nvSpPr>
        <p:spPr bwMode="auto">
          <a:xfrm>
            <a:off x="553585" y="5521142"/>
            <a:ext cx="2159000" cy="650067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»"/>
              <a:defRPr sz="2800">
                <a:solidFill>
                  <a:schemeClr val="tx2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˃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Calibri" pitchFamily="34" charset="0"/>
              <a:buChar char="+"/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s-ES" altLang="es-CL" sz="800" dirty="0" smtClean="0">
                <a:solidFill>
                  <a:schemeClr val="tx1"/>
                </a:solidFill>
                <a:latin typeface="Verdana" pitchFamily="34" charset="0"/>
              </a:rPr>
              <a:t>  Marcelo </a:t>
            </a:r>
            <a:r>
              <a:rPr lang="es-CL" altLang="es-CL" sz="8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Horstmeier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es-CL" altLang="es-CL" sz="500" dirty="0" smtClean="0">
              <a:solidFill>
                <a:schemeClr val="tx1"/>
              </a:solidFill>
              <a:latin typeface="Arial" panose="020B0604020202020204" pitchFamily="34" charset="0"/>
              <a:ea typeface="Verdana" pitchFamily="34" charset="0"/>
            </a:endParaRPr>
          </a:p>
          <a:p>
            <a:pPr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s-ES" altLang="es-CL" sz="900" dirty="0" smtClean="0">
                <a:solidFill>
                  <a:schemeClr val="tx1"/>
                </a:solidFill>
                <a:latin typeface="Arial" pitchFamily="34" charset="0"/>
              </a:rPr>
              <a:t>  </a:t>
            </a:r>
            <a:r>
              <a:rPr lang="es-ES" altLang="es-CL" sz="900" b="0" i="1" dirty="0" smtClean="0">
                <a:solidFill>
                  <a:schemeClr val="tx1"/>
                </a:solidFill>
                <a:latin typeface="Arial" pitchFamily="34" charset="0"/>
              </a:rPr>
              <a:t>Red </a:t>
            </a:r>
            <a:r>
              <a:rPr lang="es-ES" altLang="es-CL" sz="900" b="0" i="1" dirty="0" err="1">
                <a:solidFill>
                  <a:schemeClr val="tx1"/>
                </a:solidFill>
                <a:latin typeface="Arial" pitchFamily="34" charset="0"/>
              </a:rPr>
              <a:t>Minsal</a:t>
            </a:r>
            <a:r>
              <a:rPr lang="es-ES" altLang="es-CL" sz="900" b="0" i="1" dirty="0">
                <a:solidFill>
                  <a:schemeClr val="tx1"/>
                </a:solidFill>
                <a:latin typeface="Arial" pitchFamily="34" charset="0"/>
              </a:rPr>
              <a:t>: </a:t>
            </a:r>
            <a:r>
              <a:rPr lang="es-ES" altLang="es-CL" sz="900" b="0" i="1" dirty="0" smtClean="0">
                <a:solidFill>
                  <a:schemeClr val="tx1"/>
                </a:solidFill>
                <a:latin typeface="Arial" pitchFamily="34" charset="0"/>
              </a:rPr>
              <a:t>645677</a:t>
            </a:r>
            <a:r>
              <a:rPr lang="es-CL" altLang="es-CL" sz="900" b="0" i="1" dirty="0" smtClean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s-ES" altLang="es-CL" sz="900" b="0" i="1" dirty="0" smtClean="0">
                <a:solidFill>
                  <a:schemeClr val="tx1"/>
                </a:solidFill>
                <a:latin typeface="Arial" pitchFamily="34" charset="0"/>
              </a:rPr>
              <a:t>  Tel</a:t>
            </a:r>
            <a:r>
              <a:rPr lang="es-ES" altLang="es-CL" sz="900" b="0" i="1" dirty="0">
                <a:solidFill>
                  <a:schemeClr val="tx1"/>
                </a:solidFill>
                <a:latin typeface="Arial" pitchFamily="34" charset="0"/>
              </a:rPr>
              <a:t>: 64 </a:t>
            </a:r>
            <a:r>
              <a:rPr lang="es-ES" altLang="es-CL" sz="900" b="0" i="1" dirty="0" smtClean="0">
                <a:solidFill>
                  <a:schemeClr val="tx1"/>
                </a:solidFill>
                <a:latin typeface="Arial" pitchFamily="34" charset="0"/>
              </a:rPr>
              <a:t>2335677</a:t>
            </a:r>
            <a:endParaRPr lang="es-ES" altLang="es-CL" sz="900" b="0" i="1" dirty="0">
              <a:solidFill>
                <a:schemeClr val="tx1"/>
              </a:solidFill>
              <a:latin typeface="Arial" pitchFamily="34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s-ES" altLang="es-CL" sz="600" b="0" i="1" dirty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es-ES" altLang="es-CL" sz="600" b="0" i="1" dirty="0" smtClean="0">
                <a:solidFill>
                  <a:schemeClr val="tx1"/>
                </a:solidFill>
                <a:latin typeface="Arial" pitchFamily="34" charset="0"/>
              </a:rPr>
              <a:t>  email</a:t>
            </a:r>
            <a:r>
              <a:rPr lang="es-ES" altLang="es-CL" sz="600" b="0" i="1" dirty="0">
                <a:solidFill>
                  <a:schemeClr val="tx1"/>
                </a:solidFill>
                <a:latin typeface="Arial" pitchFamily="34" charset="0"/>
              </a:rPr>
              <a:t>: </a:t>
            </a:r>
            <a:r>
              <a:rPr lang="es-ES" altLang="es-CL" sz="600" b="0" i="1" dirty="0" smtClean="0">
                <a:solidFill>
                  <a:schemeClr val="tx1"/>
                </a:solidFill>
                <a:latin typeface="Arial" pitchFamily="34" charset="0"/>
                <a:hlinkClick r:id="rId3"/>
              </a:rPr>
              <a:t>marcelo.horstmeier@redsalud.gov.cl</a:t>
            </a:r>
            <a:endParaRPr lang="es-ES" altLang="es-CL" sz="600" b="0" i="1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5845" name="_s1044"/>
          <p:cNvSpPr>
            <a:spLocks noChangeArrowheads="1"/>
          </p:cNvSpPr>
          <p:nvPr/>
        </p:nvSpPr>
        <p:spPr bwMode="auto">
          <a:xfrm>
            <a:off x="2916163" y="3472673"/>
            <a:ext cx="2301875" cy="664136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CL" sz="800" dirty="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 Gabriela Valdebenito</a:t>
            </a:r>
          </a:p>
          <a:p>
            <a:pPr>
              <a:spcBef>
                <a:spcPct val="0"/>
              </a:spcBef>
              <a:buFontTx/>
              <a:buNone/>
            </a:pPr>
            <a:endParaRPr lang="es-ES" altLang="es-CL" sz="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ES" altLang="es-CL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CL" sz="800" b="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 </a:t>
            </a:r>
            <a:r>
              <a:rPr lang="es-ES" altLang="es-CL" sz="800" b="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Minsal</a:t>
            </a:r>
            <a:r>
              <a:rPr lang="es-ES" altLang="es-CL" sz="800" b="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645676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CL" sz="800" b="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Tel: 64 2335676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CL" sz="700" b="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s-ES" altLang="es-CL" sz="600" b="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email: </a:t>
            </a:r>
            <a:r>
              <a:rPr lang="es-ES" altLang="es-CL" sz="600" b="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gabriela.valdebenito@redsalud.gov.cl</a:t>
            </a:r>
            <a:endParaRPr lang="es-ES" altLang="es-CL" sz="600" b="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80" name="_s1046"/>
          <p:cNvSpPr>
            <a:spLocks noChangeArrowheads="1"/>
          </p:cNvSpPr>
          <p:nvPr/>
        </p:nvSpPr>
        <p:spPr bwMode="auto">
          <a:xfrm>
            <a:off x="553585" y="4791463"/>
            <a:ext cx="2160588" cy="645923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»"/>
              <a:defRPr sz="2800">
                <a:solidFill>
                  <a:schemeClr val="tx2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˃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Calibri" pitchFamily="34" charset="0"/>
              <a:buChar char="+"/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s-CL" sz="800" dirty="0" smtClean="0">
                <a:solidFill>
                  <a:schemeClr val="tx1"/>
                </a:solidFill>
                <a:latin typeface="Verdana" pitchFamily="34" charset="0"/>
              </a:rPr>
              <a:t> Mauricio Flores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s-ES" altLang="es-CL" sz="500" dirty="0" smtClean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s-ES" altLang="es-CL" sz="900" dirty="0" smtClean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s-ES" altLang="es-CL" sz="900" b="0" i="1" dirty="0" smtClean="0">
                <a:solidFill>
                  <a:schemeClr val="tx1"/>
                </a:solidFill>
                <a:latin typeface="Arial" pitchFamily="34" charset="0"/>
              </a:rPr>
              <a:t>Red </a:t>
            </a:r>
            <a:r>
              <a:rPr lang="es-ES" altLang="es-CL" sz="900" b="0" i="1" dirty="0" err="1">
                <a:solidFill>
                  <a:schemeClr val="tx1"/>
                </a:solidFill>
                <a:latin typeface="Arial" pitchFamily="34" charset="0"/>
              </a:rPr>
              <a:t>Minsal</a:t>
            </a:r>
            <a:r>
              <a:rPr lang="es-ES" altLang="es-CL" sz="900" b="0" i="1" dirty="0">
                <a:solidFill>
                  <a:schemeClr val="tx1"/>
                </a:solidFill>
                <a:latin typeface="Arial" pitchFamily="34" charset="0"/>
              </a:rPr>
              <a:t>: </a:t>
            </a:r>
            <a:r>
              <a:rPr lang="es-ES" altLang="es-CL" sz="900" b="0" i="1" dirty="0" smtClean="0">
                <a:solidFill>
                  <a:schemeClr val="tx1"/>
                </a:solidFill>
                <a:latin typeface="Arial" pitchFamily="34" charset="0"/>
              </a:rPr>
              <a:t>645681</a:t>
            </a:r>
          </a:p>
          <a:p>
            <a:pPr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s-ES" altLang="es-CL" sz="900" b="0" i="1" dirty="0" smtClean="0">
                <a:solidFill>
                  <a:schemeClr val="tx1"/>
                </a:solidFill>
                <a:latin typeface="Arial" pitchFamily="34" charset="0"/>
              </a:rPr>
              <a:t> Tel</a:t>
            </a:r>
            <a:r>
              <a:rPr lang="es-ES" altLang="es-CL" sz="900" b="0" i="1" dirty="0">
                <a:solidFill>
                  <a:schemeClr val="tx1"/>
                </a:solidFill>
                <a:latin typeface="Arial" pitchFamily="34" charset="0"/>
              </a:rPr>
              <a:t>: 64 </a:t>
            </a:r>
            <a:r>
              <a:rPr lang="es-ES" altLang="es-CL" sz="900" b="0" i="1" dirty="0" smtClean="0">
                <a:solidFill>
                  <a:schemeClr val="tx1"/>
                </a:solidFill>
                <a:latin typeface="Arial" pitchFamily="34" charset="0"/>
              </a:rPr>
              <a:t>2335681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s-ES" altLang="es-CL" sz="700" b="0" i="1" dirty="0" smtClean="0">
                <a:solidFill>
                  <a:schemeClr val="tx1"/>
                </a:solidFill>
                <a:latin typeface="Arial" pitchFamily="34" charset="0"/>
              </a:rPr>
              <a:t>  </a:t>
            </a:r>
            <a:r>
              <a:rPr lang="es-ES" altLang="es-CL" sz="600" b="0" i="1" dirty="0" smtClean="0">
                <a:solidFill>
                  <a:schemeClr val="tx1"/>
                </a:solidFill>
                <a:latin typeface="Arial" pitchFamily="34" charset="0"/>
              </a:rPr>
              <a:t>email</a:t>
            </a:r>
            <a:r>
              <a:rPr lang="es-ES" altLang="es-CL" sz="600" b="0" i="1" dirty="0">
                <a:solidFill>
                  <a:schemeClr val="tx1"/>
                </a:solidFill>
                <a:latin typeface="Arial" pitchFamily="34" charset="0"/>
              </a:rPr>
              <a:t>: </a:t>
            </a:r>
            <a:r>
              <a:rPr lang="es-ES" altLang="es-CL" sz="600" b="0" i="1" dirty="0" smtClean="0">
                <a:solidFill>
                  <a:schemeClr val="tx1"/>
                </a:solidFill>
                <a:latin typeface="Arial" pitchFamily="34" charset="0"/>
                <a:hlinkClick r:id="rId5"/>
              </a:rPr>
              <a:t>mauricio.flores@redsalud.gov.cl</a:t>
            </a:r>
            <a:endParaRPr lang="es-ES" altLang="es-CL" sz="600" b="0" i="1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082" name="_s1048"/>
          <p:cNvSpPr>
            <a:spLocks noChangeArrowheads="1"/>
          </p:cNvSpPr>
          <p:nvPr/>
        </p:nvSpPr>
        <p:spPr bwMode="auto">
          <a:xfrm>
            <a:off x="539552" y="4077072"/>
            <a:ext cx="2160588" cy="631525"/>
          </a:xfrm>
          <a:prstGeom prst="roundRect">
            <a:avLst>
              <a:gd name="adj" fmla="val 16667"/>
            </a:avLst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»"/>
              <a:defRPr sz="2800">
                <a:solidFill>
                  <a:schemeClr val="tx2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˃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Calibri" pitchFamily="34" charset="0"/>
              <a:buChar char="+"/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s-CL" sz="800" dirty="0" smtClean="0">
                <a:solidFill>
                  <a:schemeClr val="tx1"/>
                </a:solidFill>
                <a:latin typeface="Verdana" pitchFamily="34" charset="0"/>
              </a:rPr>
              <a:t>  Victoria Martínez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s-ES" altLang="es-CL" sz="500" dirty="0" smtClean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s-ES" altLang="es-CL" sz="900" dirty="0" smtClean="0">
                <a:solidFill>
                  <a:schemeClr val="tx1"/>
                </a:solidFill>
                <a:latin typeface="Arial" panose="020B0604020202020204" pitchFamily="34" charset="0"/>
              </a:rPr>
              <a:t>  </a:t>
            </a:r>
            <a:r>
              <a:rPr lang="es-ES" altLang="es-CL" sz="900" b="0" i="1" dirty="0" smtClean="0">
                <a:solidFill>
                  <a:schemeClr val="tx1"/>
                </a:solidFill>
                <a:latin typeface="Arial" pitchFamily="34" charset="0"/>
              </a:rPr>
              <a:t>Red </a:t>
            </a:r>
            <a:r>
              <a:rPr lang="es-ES" altLang="es-CL" sz="900" b="0" i="1" dirty="0" err="1">
                <a:solidFill>
                  <a:schemeClr val="tx1"/>
                </a:solidFill>
                <a:latin typeface="Arial" pitchFamily="34" charset="0"/>
              </a:rPr>
              <a:t>Minsal</a:t>
            </a:r>
            <a:r>
              <a:rPr lang="es-ES" altLang="es-CL" sz="900" b="0" i="1" dirty="0">
                <a:solidFill>
                  <a:schemeClr val="tx1"/>
                </a:solidFill>
                <a:latin typeface="Arial" pitchFamily="34" charset="0"/>
              </a:rPr>
              <a:t>: </a:t>
            </a:r>
            <a:r>
              <a:rPr lang="es-ES" altLang="es-CL" sz="900" b="0" i="1" dirty="0" smtClean="0">
                <a:solidFill>
                  <a:schemeClr val="tx1"/>
                </a:solidFill>
                <a:latin typeface="Arial" pitchFamily="34" charset="0"/>
              </a:rPr>
              <a:t>645675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s-ES" altLang="es-CL" sz="900" b="0" i="1" dirty="0" smtClean="0">
                <a:solidFill>
                  <a:schemeClr val="tx1"/>
                </a:solidFill>
                <a:latin typeface="Arial" pitchFamily="34" charset="0"/>
              </a:rPr>
              <a:t>  Tel</a:t>
            </a:r>
            <a:r>
              <a:rPr lang="es-ES" altLang="es-CL" sz="900" b="0" i="1" dirty="0">
                <a:solidFill>
                  <a:schemeClr val="tx1"/>
                </a:solidFill>
                <a:latin typeface="Arial" pitchFamily="34" charset="0"/>
              </a:rPr>
              <a:t>: 64 </a:t>
            </a:r>
            <a:r>
              <a:rPr lang="es-ES" altLang="es-CL" sz="900" b="0" i="1" dirty="0" smtClean="0">
                <a:solidFill>
                  <a:schemeClr val="tx1"/>
                </a:solidFill>
                <a:latin typeface="Arial" pitchFamily="34" charset="0"/>
              </a:rPr>
              <a:t>2335675</a:t>
            </a:r>
            <a:endParaRPr lang="es-ES" altLang="es-CL" sz="900" b="0" i="1" dirty="0">
              <a:solidFill>
                <a:schemeClr val="tx1"/>
              </a:solidFill>
              <a:latin typeface="Arial" pitchFamily="34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s-ES" altLang="es-CL" sz="700" b="0" i="1" dirty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es-ES" altLang="es-CL" sz="700" b="0" i="1" dirty="0" smtClean="0">
                <a:solidFill>
                  <a:schemeClr val="tx1"/>
                </a:solidFill>
                <a:latin typeface="Arial" pitchFamily="34" charset="0"/>
              </a:rPr>
              <a:t>  </a:t>
            </a:r>
            <a:r>
              <a:rPr lang="es-ES" altLang="es-CL" sz="600" b="0" i="1" dirty="0" smtClean="0">
                <a:solidFill>
                  <a:schemeClr val="tx1"/>
                </a:solidFill>
                <a:latin typeface="Arial" pitchFamily="34" charset="0"/>
              </a:rPr>
              <a:t>email</a:t>
            </a:r>
            <a:r>
              <a:rPr lang="es-ES" altLang="es-CL" sz="600" b="0" i="1" dirty="0">
                <a:solidFill>
                  <a:schemeClr val="tx1"/>
                </a:solidFill>
                <a:latin typeface="Arial" pitchFamily="34" charset="0"/>
              </a:rPr>
              <a:t>: </a:t>
            </a:r>
            <a:r>
              <a:rPr lang="es-ES" altLang="es-CL" sz="600" b="0" i="1" dirty="0" smtClean="0">
                <a:solidFill>
                  <a:schemeClr val="tx1"/>
                </a:solidFill>
                <a:latin typeface="Arial" pitchFamily="34" charset="0"/>
                <a:hlinkClick r:id="rId6"/>
              </a:rPr>
              <a:t>victoria.martinez@redsalud.gov.cl</a:t>
            </a:r>
            <a:endParaRPr lang="es-ES" altLang="es-CL" sz="700" b="0" i="1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5848" name="Rectangle 17"/>
          <p:cNvSpPr>
            <a:spLocks noChangeArrowheads="1"/>
          </p:cNvSpPr>
          <p:nvPr/>
        </p:nvSpPr>
        <p:spPr bwMode="auto">
          <a:xfrm>
            <a:off x="415008" y="3108507"/>
            <a:ext cx="4949080" cy="3279069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CL" altLang="es-C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49" name="_s1044"/>
          <p:cNvSpPr>
            <a:spLocks noChangeArrowheads="1"/>
          </p:cNvSpPr>
          <p:nvPr/>
        </p:nvSpPr>
        <p:spPr bwMode="auto">
          <a:xfrm>
            <a:off x="6492438" y="1610903"/>
            <a:ext cx="2160587" cy="720725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CL" sz="800" dirty="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  Joselyn Carreño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CL" sz="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Secretaria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ES" altLang="es-CL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s-ES" altLang="es-CL" sz="800" b="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 </a:t>
            </a:r>
            <a:r>
              <a:rPr lang="es-ES" altLang="es-CL" sz="800" b="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Minsal</a:t>
            </a:r>
            <a:r>
              <a:rPr lang="es-ES" altLang="es-CL" sz="800" b="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ES" altLang="es-CL" sz="800" b="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645658</a:t>
            </a:r>
            <a:endParaRPr lang="es-ES" altLang="es-CL" sz="800" b="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CL" sz="800" b="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Tel: 64 </a:t>
            </a:r>
            <a:r>
              <a:rPr lang="es-ES" altLang="es-CL" sz="800" b="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2335658</a:t>
            </a:r>
            <a:endParaRPr lang="es-ES" altLang="es-CL" sz="800" b="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CL" sz="700" b="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s-ES" altLang="es-CL" sz="600" b="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email: </a:t>
            </a:r>
            <a:r>
              <a:rPr lang="es-ES" altLang="es-CL" sz="600" b="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yoselyn.carreno@redsalud.gov.cl</a:t>
            </a:r>
            <a:endParaRPr lang="es-ES" altLang="es-CL" sz="700" b="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50" name="Text Box 44"/>
          <p:cNvSpPr txBox="1">
            <a:spLocks noChangeArrowheads="1"/>
          </p:cNvSpPr>
          <p:nvPr/>
        </p:nvSpPr>
        <p:spPr bwMode="auto">
          <a:xfrm>
            <a:off x="0" y="6600825"/>
            <a:ext cx="214153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ES" altLang="es-CL" sz="700" b="0" i="1" dirty="0">
                <a:solidFill>
                  <a:schemeClr val="tx1"/>
                </a:solidFill>
                <a:latin typeface="Verdana" panose="020B0604030504040204" pitchFamily="34" charset="0"/>
              </a:rPr>
              <a:t>Actualizado </a:t>
            </a:r>
            <a:r>
              <a:rPr lang="es-ES" altLang="es-CL" sz="700" b="0" i="1" dirty="0" smtClean="0">
                <a:solidFill>
                  <a:schemeClr val="tx1"/>
                </a:solidFill>
                <a:latin typeface="Verdana" panose="020B0604030504040204" pitchFamily="34" charset="0"/>
              </a:rPr>
              <a:t>Diciembre 2017</a:t>
            </a:r>
            <a:endParaRPr lang="es-ES" altLang="es-CL" sz="700" b="0" i="1" dirty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35852" name="_s1044"/>
          <p:cNvSpPr>
            <a:spLocks noChangeArrowheads="1"/>
          </p:cNvSpPr>
          <p:nvPr/>
        </p:nvSpPr>
        <p:spPr bwMode="auto">
          <a:xfrm>
            <a:off x="5857875" y="3341886"/>
            <a:ext cx="2159000" cy="656533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CL" sz="800" dirty="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  Juan Pablo Mancilla</a:t>
            </a:r>
          </a:p>
          <a:p>
            <a:pPr>
              <a:spcBef>
                <a:spcPct val="0"/>
              </a:spcBef>
              <a:buFontTx/>
              <a:buNone/>
            </a:pPr>
            <a:endParaRPr lang="es-ES" altLang="es-CL" sz="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ES" altLang="es-CL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s-ES" altLang="es-CL" sz="900" b="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 </a:t>
            </a:r>
            <a:r>
              <a:rPr lang="es-ES" altLang="es-CL" sz="900" b="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Minsal</a:t>
            </a:r>
            <a:r>
              <a:rPr lang="es-ES" altLang="es-CL" sz="900" b="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645686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CL" sz="900" b="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Tel: 64 2335686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CL" sz="700" b="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s-ES" altLang="es-CL" sz="600" b="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email: </a:t>
            </a:r>
            <a:r>
              <a:rPr lang="es-ES" altLang="es-CL" sz="600" b="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juanpablo.mancilla@redsalud.gov.cl</a:t>
            </a:r>
            <a:endParaRPr lang="es-ES" altLang="es-CL" sz="600" b="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53" name="Rectangle 29"/>
          <p:cNvSpPr>
            <a:spLocks noChangeArrowheads="1"/>
          </p:cNvSpPr>
          <p:nvPr/>
        </p:nvSpPr>
        <p:spPr bwMode="auto">
          <a:xfrm>
            <a:off x="5724525" y="3083685"/>
            <a:ext cx="2447925" cy="3303891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CL" altLang="es-CL" sz="18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54" name="_s1044"/>
          <p:cNvSpPr>
            <a:spLocks noChangeArrowheads="1"/>
          </p:cNvSpPr>
          <p:nvPr/>
        </p:nvSpPr>
        <p:spPr bwMode="auto">
          <a:xfrm>
            <a:off x="5848363" y="4747255"/>
            <a:ext cx="2159000" cy="625961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CL" sz="800" dirty="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  Rodrigo Garcés</a:t>
            </a:r>
          </a:p>
          <a:p>
            <a:pPr>
              <a:spcBef>
                <a:spcPct val="0"/>
              </a:spcBef>
              <a:buFontTx/>
              <a:buNone/>
            </a:pPr>
            <a:endParaRPr lang="es-ES" altLang="es-CL" sz="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ES" altLang="es-CL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s-ES" altLang="es-CL" sz="900" b="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 </a:t>
            </a:r>
            <a:r>
              <a:rPr lang="es-ES" altLang="es-CL" sz="900" b="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Minsal</a:t>
            </a:r>
            <a:r>
              <a:rPr lang="es-ES" altLang="es-CL" sz="900" b="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645686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CL" sz="900" b="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Tel: 64 2335686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CL" sz="700" b="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s-ES" altLang="es-CL" sz="600" b="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email: </a:t>
            </a:r>
            <a:r>
              <a:rPr lang="es-ES" altLang="es-CL" sz="600" b="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rodrigo.garces@redsalud.gov.cl</a:t>
            </a:r>
            <a:endParaRPr lang="es-ES" altLang="es-CL" sz="600" b="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55" name="Text Box 44"/>
          <p:cNvSpPr txBox="1">
            <a:spLocks noChangeArrowheads="1"/>
          </p:cNvSpPr>
          <p:nvPr/>
        </p:nvSpPr>
        <p:spPr bwMode="auto">
          <a:xfrm>
            <a:off x="1439538" y="2852854"/>
            <a:ext cx="266429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CL" sz="9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 PRODUCCION ESTADISTICA</a:t>
            </a:r>
            <a:endParaRPr lang="es-ES" altLang="es-CL" sz="9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56" name="Text Box 44"/>
          <p:cNvSpPr txBox="1">
            <a:spLocks noChangeArrowheads="1"/>
          </p:cNvSpPr>
          <p:nvPr/>
        </p:nvSpPr>
        <p:spPr bwMode="auto">
          <a:xfrm>
            <a:off x="2873489" y="3135533"/>
            <a:ext cx="25923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CL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Estadísticas Vitales, </a:t>
            </a:r>
            <a:r>
              <a:rPr lang="es-ES" altLang="es-CL" sz="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 Web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CL" sz="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Egresos Hospitalarios, SNIP</a:t>
            </a:r>
            <a:endParaRPr lang="es-ES" altLang="es-CL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57" name="Text Box 44"/>
          <p:cNvSpPr txBox="1">
            <a:spLocks noChangeArrowheads="1"/>
          </p:cNvSpPr>
          <p:nvPr/>
        </p:nvSpPr>
        <p:spPr bwMode="auto">
          <a:xfrm>
            <a:off x="5692775" y="2852936"/>
            <a:ext cx="247967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CL" sz="9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 GESTION DE LA INFORMACION</a:t>
            </a:r>
            <a:endParaRPr lang="es-ES" altLang="es-CL" sz="9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59" name="Text Box 44"/>
          <p:cNvSpPr txBox="1">
            <a:spLocks noChangeArrowheads="1"/>
          </p:cNvSpPr>
          <p:nvPr/>
        </p:nvSpPr>
        <p:spPr bwMode="auto">
          <a:xfrm>
            <a:off x="549114" y="3140079"/>
            <a:ext cx="216058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CL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Equipo REM</a:t>
            </a:r>
          </a:p>
        </p:txBody>
      </p:sp>
      <p:sp>
        <p:nvSpPr>
          <p:cNvPr id="31" name="_s1046"/>
          <p:cNvSpPr>
            <a:spLocks noChangeArrowheads="1"/>
          </p:cNvSpPr>
          <p:nvPr/>
        </p:nvSpPr>
        <p:spPr bwMode="auto">
          <a:xfrm>
            <a:off x="539552" y="3326292"/>
            <a:ext cx="2160588" cy="672127"/>
          </a:xfrm>
          <a:prstGeom prst="roundRect">
            <a:avLst>
              <a:gd name="adj" fmla="val 16667"/>
            </a:avLst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»"/>
              <a:defRPr sz="2800">
                <a:solidFill>
                  <a:schemeClr val="tx2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˃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Calibri" pitchFamily="34" charset="0"/>
              <a:buChar char="+"/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s-CL" sz="800" dirty="0" smtClean="0">
                <a:solidFill>
                  <a:schemeClr val="tx1"/>
                </a:solidFill>
                <a:latin typeface="Verdana" pitchFamily="34" charset="0"/>
              </a:rPr>
              <a:t> Roxana Mancilla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s-ES" altLang="es-CL" sz="500" dirty="0" smtClean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s-ES" altLang="es-CL" sz="900" dirty="0" smtClean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s-ES" altLang="es-CL" sz="900" b="0" i="1" dirty="0" smtClean="0">
                <a:solidFill>
                  <a:schemeClr val="tx1"/>
                </a:solidFill>
                <a:latin typeface="Arial" pitchFamily="34" charset="0"/>
              </a:rPr>
              <a:t>Red </a:t>
            </a:r>
            <a:r>
              <a:rPr lang="es-ES" altLang="es-CL" sz="900" b="0" i="1" dirty="0" err="1">
                <a:solidFill>
                  <a:schemeClr val="tx1"/>
                </a:solidFill>
                <a:latin typeface="Arial" pitchFamily="34" charset="0"/>
              </a:rPr>
              <a:t>Minsal</a:t>
            </a:r>
            <a:r>
              <a:rPr lang="es-ES" altLang="es-CL" sz="900" b="0" i="1" dirty="0">
                <a:solidFill>
                  <a:schemeClr val="tx1"/>
                </a:solidFill>
                <a:latin typeface="Arial" pitchFamily="34" charset="0"/>
              </a:rPr>
              <a:t>: </a:t>
            </a:r>
            <a:r>
              <a:rPr lang="es-ES" altLang="es-CL" sz="900" b="0" i="1" dirty="0" smtClean="0">
                <a:solidFill>
                  <a:schemeClr val="tx1"/>
                </a:solidFill>
                <a:latin typeface="Arial" pitchFamily="34" charset="0"/>
              </a:rPr>
              <a:t>645643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s-ES" altLang="es-CL" sz="900" b="0" i="1" dirty="0" smtClean="0">
                <a:solidFill>
                  <a:schemeClr val="tx1"/>
                </a:solidFill>
                <a:latin typeface="Arial" pitchFamily="34" charset="0"/>
              </a:rPr>
              <a:t> Tel</a:t>
            </a:r>
            <a:r>
              <a:rPr lang="es-ES" altLang="es-CL" sz="900" b="0" i="1" dirty="0">
                <a:solidFill>
                  <a:schemeClr val="tx1"/>
                </a:solidFill>
                <a:latin typeface="Arial" pitchFamily="34" charset="0"/>
              </a:rPr>
              <a:t>: 64 </a:t>
            </a:r>
            <a:r>
              <a:rPr lang="es-ES" altLang="es-CL" sz="900" b="0" i="1" dirty="0" smtClean="0">
                <a:solidFill>
                  <a:schemeClr val="tx1"/>
                </a:solidFill>
                <a:latin typeface="Arial" pitchFamily="34" charset="0"/>
              </a:rPr>
              <a:t>2335643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s-ES" altLang="es-CL" sz="700" b="0" i="1" dirty="0" smtClean="0">
                <a:solidFill>
                  <a:schemeClr val="tx1"/>
                </a:solidFill>
                <a:latin typeface="Arial" pitchFamily="34" charset="0"/>
              </a:rPr>
              <a:t>  </a:t>
            </a:r>
            <a:r>
              <a:rPr lang="es-ES" altLang="es-CL" sz="600" b="0" i="1" dirty="0" smtClean="0">
                <a:solidFill>
                  <a:schemeClr val="tx1"/>
                </a:solidFill>
                <a:latin typeface="Arial" pitchFamily="34" charset="0"/>
              </a:rPr>
              <a:t>email</a:t>
            </a:r>
            <a:r>
              <a:rPr lang="es-ES" altLang="es-CL" sz="600" b="0" i="1" dirty="0">
                <a:solidFill>
                  <a:schemeClr val="tx1"/>
                </a:solidFill>
                <a:latin typeface="Arial" pitchFamily="34" charset="0"/>
              </a:rPr>
              <a:t>: </a:t>
            </a:r>
            <a:r>
              <a:rPr lang="es-ES" altLang="es-CL" sz="600" b="0" i="1" dirty="0" smtClean="0">
                <a:solidFill>
                  <a:schemeClr val="tx1"/>
                </a:solidFill>
                <a:latin typeface="Arial" pitchFamily="34" charset="0"/>
                <a:hlinkClick r:id="rId6"/>
              </a:rPr>
              <a:t>roxana.mancilla@redsalud.gov.cl</a:t>
            </a:r>
            <a:endParaRPr lang="es-ES" altLang="es-CL" sz="600" b="0" i="1" dirty="0">
              <a:solidFill>
                <a:schemeClr val="tx1"/>
              </a:solidFill>
              <a:latin typeface="Arial" pitchFamily="34" charset="0"/>
            </a:endParaRPr>
          </a:p>
        </p:txBody>
      </p:sp>
      <p:pic>
        <p:nvPicPr>
          <p:cNvPr id="68612" name="Picture 4" descr="http://estadisticas.ssosorno.cl/images/funcionarios/m_horstmeier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1" r="11343" b="16855"/>
          <a:stretch/>
        </p:blipFill>
        <p:spPr bwMode="auto">
          <a:xfrm>
            <a:off x="2141538" y="5468612"/>
            <a:ext cx="630262" cy="768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4" name="Picture 6" descr="http://estadisticas.ssosorno.cl/images/funcionarios/i_jofre2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628" y="908720"/>
            <a:ext cx="708876" cy="9072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6" name="Picture 8" descr="http://estadisticas.ssosorno.cl/images/funcionarios/j_carreno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363" y="1587733"/>
            <a:ext cx="576064" cy="789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8" name="Picture 10" descr="http://estadisticas.ssosorno.cl/images/funcionarios/r_mancilla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87"/>
          <a:stretch/>
        </p:blipFill>
        <p:spPr bwMode="auto">
          <a:xfrm>
            <a:off x="2037722" y="3295579"/>
            <a:ext cx="674863" cy="7828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20" name="Picture 12" descr="http://estadisticas.ssosorno.cl/images/funcionarios/v_martinez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40"/>
          <a:stretch/>
        </p:blipFill>
        <p:spPr bwMode="auto">
          <a:xfrm>
            <a:off x="2018738" y="4035311"/>
            <a:ext cx="723340" cy="7596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22" name="Picture 14" descr="http://estadisticas.ssosorno.cl/images/funcionarios/m_flores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6" t="13092" b="17642"/>
          <a:stretch/>
        </p:blipFill>
        <p:spPr bwMode="auto">
          <a:xfrm>
            <a:off x="2123728" y="4818103"/>
            <a:ext cx="576411" cy="648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24" name="Picture 16" descr="http://estadisticas.ssosorno.cl/images/funcionarios/g_valdebenito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48" b="11544"/>
          <a:stretch/>
        </p:blipFill>
        <p:spPr bwMode="auto">
          <a:xfrm>
            <a:off x="4511547" y="3445115"/>
            <a:ext cx="630081" cy="7759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26" name="Picture 18" descr="http://estadisticas.ssosorno.cl/images/funcionarios/j_mancilla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73"/>
          <a:stretch/>
        </p:blipFill>
        <p:spPr bwMode="auto">
          <a:xfrm>
            <a:off x="7421650" y="3329187"/>
            <a:ext cx="595225" cy="6758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28" name="Picture 20" descr="http://estadisticas.ssosorno.cl/images/funcionarios/r_garces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49"/>
          <a:stretch/>
        </p:blipFill>
        <p:spPr bwMode="auto">
          <a:xfrm>
            <a:off x="7445363" y="4717349"/>
            <a:ext cx="571512" cy="6857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ector angular 3"/>
          <p:cNvCxnSpPr>
            <a:stCxn id="35843" idx="2"/>
            <a:endCxn id="35849" idx="1"/>
          </p:cNvCxnSpPr>
          <p:nvPr/>
        </p:nvCxnSpPr>
        <p:spPr>
          <a:xfrm rot="16200000" flipH="1">
            <a:off x="5568152" y="1046980"/>
            <a:ext cx="182720" cy="1665851"/>
          </a:xfrm>
          <a:prstGeom prst="bentConnector2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ector angular 34"/>
          <p:cNvCxnSpPr>
            <a:stCxn id="35843" idx="2"/>
            <a:endCxn id="35855" idx="0"/>
          </p:cNvCxnSpPr>
          <p:nvPr/>
        </p:nvCxnSpPr>
        <p:spPr>
          <a:xfrm rot="5400000">
            <a:off x="3266983" y="1293250"/>
            <a:ext cx="1064308" cy="2054901"/>
          </a:xfrm>
          <a:prstGeom prst="bentConnector3">
            <a:avLst>
              <a:gd name="adj1" fmla="val 74408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ector angular 40"/>
          <p:cNvCxnSpPr>
            <a:stCxn id="35843" idx="2"/>
            <a:endCxn id="35857" idx="0"/>
          </p:cNvCxnSpPr>
          <p:nvPr/>
        </p:nvCxnSpPr>
        <p:spPr>
          <a:xfrm rot="16200000" flipH="1">
            <a:off x="5347405" y="1267728"/>
            <a:ext cx="1064390" cy="2106026"/>
          </a:xfrm>
          <a:prstGeom prst="bentConnector3">
            <a:avLst>
              <a:gd name="adj1" fmla="val 74406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 Box 44"/>
          <p:cNvSpPr txBox="1">
            <a:spLocks noChangeArrowheads="1"/>
          </p:cNvSpPr>
          <p:nvPr/>
        </p:nvSpPr>
        <p:spPr bwMode="auto">
          <a:xfrm>
            <a:off x="2728970" y="5003613"/>
            <a:ext cx="25923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9pPr>
          </a:lstStyle>
          <a:p>
            <a:pPr marL="171450" indent="-171450">
              <a:spcBef>
                <a:spcPct val="0"/>
              </a:spcBef>
            </a:pPr>
            <a:r>
              <a:rPr lang="es-ES" altLang="es-CL" sz="9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Glosa IV</a:t>
            </a:r>
          </a:p>
          <a:p>
            <a:pPr marL="171450" indent="-171450">
              <a:spcBef>
                <a:spcPct val="0"/>
              </a:spcBef>
            </a:pPr>
            <a:r>
              <a:rPr lang="es-ES" altLang="es-CL" sz="9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Indicador A1.1</a:t>
            </a:r>
            <a:endParaRPr lang="es-ES" altLang="es-CL" sz="9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 Box 44"/>
          <p:cNvSpPr txBox="1">
            <a:spLocks noChangeArrowheads="1"/>
          </p:cNvSpPr>
          <p:nvPr/>
        </p:nvSpPr>
        <p:spPr bwMode="auto">
          <a:xfrm>
            <a:off x="2714095" y="5661248"/>
            <a:ext cx="259238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9pPr>
          </a:lstStyle>
          <a:p>
            <a:pPr marL="171450" indent="-171450">
              <a:spcBef>
                <a:spcPct val="0"/>
              </a:spcBef>
            </a:pPr>
            <a:r>
              <a:rPr lang="es-ES" altLang="es-CL" sz="9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RNI</a:t>
            </a:r>
          </a:p>
          <a:p>
            <a:pPr marL="171450" indent="-171450">
              <a:spcBef>
                <a:spcPct val="0"/>
              </a:spcBef>
            </a:pPr>
            <a:r>
              <a:rPr lang="es-ES" altLang="es-CL" sz="9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At. Urgencia</a:t>
            </a:r>
          </a:p>
          <a:p>
            <a:pPr marL="171450" indent="-171450">
              <a:spcBef>
                <a:spcPct val="0"/>
              </a:spcBef>
            </a:pPr>
            <a:r>
              <a:rPr lang="es-ES" altLang="es-CL" sz="9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SINAISO</a:t>
            </a:r>
            <a:endParaRPr lang="es-ES" altLang="es-CL" sz="9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 Box 44"/>
          <p:cNvSpPr txBox="1">
            <a:spLocks noChangeArrowheads="1"/>
          </p:cNvSpPr>
          <p:nvPr/>
        </p:nvSpPr>
        <p:spPr bwMode="auto">
          <a:xfrm>
            <a:off x="5837363" y="4023502"/>
            <a:ext cx="25923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9pPr>
          </a:lstStyle>
          <a:p>
            <a:pPr marL="171450" indent="-171450">
              <a:spcBef>
                <a:spcPct val="0"/>
              </a:spcBef>
            </a:pPr>
            <a:r>
              <a:rPr lang="es-ES" altLang="es-CL" sz="9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Lista de Espera</a:t>
            </a:r>
          </a:p>
          <a:p>
            <a:pPr marL="171450" indent="-171450">
              <a:spcBef>
                <a:spcPct val="0"/>
              </a:spcBef>
            </a:pPr>
            <a:r>
              <a:rPr lang="es-ES" altLang="es-CL" sz="9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Pág. Web DEGI</a:t>
            </a:r>
          </a:p>
        </p:txBody>
      </p:sp>
      <p:sp>
        <p:nvSpPr>
          <p:cNvPr id="83" name="Text Box 44"/>
          <p:cNvSpPr txBox="1">
            <a:spLocks noChangeArrowheads="1"/>
          </p:cNvSpPr>
          <p:nvPr/>
        </p:nvSpPr>
        <p:spPr bwMode="auto">
          <a:xfrm>
            <a:off x="5794424" y="5420320"/>
            <a:ext cx="25923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9pPr>
          </a:lstStyle>
          <a:p>
            <a:pPr marL="171450" indent="-171450">
              <a:spcBef>
                <a:spcPct val="0"/>
              </a:spcBef>
            </a:pPr>
            <a:r>
              <a:rPr lang="es-ES" altLang="es-CL" sz="9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Monitoreo de Metas</a:t>
            </a:r>
          </a:p>
          <a:p>
            <a:pPr marL="171450" indent="-171450">
              <a:spcBef>
                <a:spcPct val="0"/>
              </a:spcBef>
            </a:pPr>
            <a:r>
              <a:rPr lang="es-ES" altLang="es-CL" sz="9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Validadores REM: Serie A, P y BM</a:t>
            </a:r>
          </a:p>
        </p:txBody>
      </p:sp>
    </p:spTree>
    <p:extLst>
      <p:ext uri="{BB962C8B-B14F-4D97-AF65-F5344CB8AC3E}">
        <p14:creationId xmlns:p14="http://schemas.microsoft.com/office/powerpoint/2010/main" val="9813451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AREAS DE TRABAJO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39552" y="1477963"/>
            <a:ext cx="8064896" cy="4525962"/>
          </a:xfrm>
        </p:spPr>
        <p:txBody>
          <a:bodyPr/>
          <a:lstStyle/>
          <a:p>
            <a:pPr marL="0" lvl="1" indent="0">
              <a:buNone/>
              <a:defRPr/>
            </a:pPr>
            <a:r>
              <a:rPr lang="es-ES_tradnl" sz="2000" b="1" dirty="0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8</a:t>
            </a:r>
            <a:r>
              <a:rPr lang="es-ES_tradnl" sz="2000" b="1" dirty="0" smtClean="0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. SINAISO, </a:t>
            </a:r>
            <a:r>
              <a:rPr lang="es-ES_tradnl" sz="2000" b="1" dirty="0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Sistema Nacional de Información en Salud Ocupacional</a:t>
            </a:r>
          </a:p>
          <a:p>
            <a:pPr lvl="1">
              <a:buClr>
                <a:srgbClr val="006CB7"/>
              </a:buClr>
              <a:buFont typeface="Verdana" panose="020B0604030504040204" pitchFamily="34" charset="0"/>
              <a:buChar char="─"/>
              <a:defRPr/>
            </a:pPr>
            <a:r>
              <a:rPr lang="es-ES_tradnl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Sistema de Información desarrollado para apoyar la operación y la gestión de todas las instancias de acción y de coordinación del sector salud, en materia de salud de los trabajadores y trabajadoras. </a:t>
            </a:r>
          </a:p>
          <a:p>
            <a:pPr algn="just">
              <a:buClr>
                <a:srgbClr val="006CB7"/>
              </a:buClr>
              <a:buNone/>
              <a:defRPr/>
            </a:pPr>
            <a:endParaRPr lang="es-ES_tradnl" sz="1800" dirty="0">
              <a:solidFill>
                <a:srgbClr val="404040"/>
              </a:solidFill>
              <a:latin typeface="Verdana" pitchFamily="34" charset="0"/>
              <a:ea typeface="ヒラギノ角ゴ Pro W3" pitchFamily="-60" charset="-128"/>
            </a:endParaRPr>
          </a:p>
          <a:p>
            <a:pPr lvl="1">
              <a:buClr>
                <a:srgbClr val="006CB7"/>
              </a:buClr>
              <a:buFont typeface="Verdana" panose="020B0604030504040204" pitchFamily="34" charset="0"/>
              <a:buChar char="─"/>
              <a:defRPr/>
            </a:pPr>
            <a:r>
              <a:rPr lang="es-ES_tradnl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A su vez da cumplimiento a lo establecido en la Ley 16.744, a los Decretos Supremos 101 y 109 y a la Circular Nº 2806 de la SUSESO, contribuyendo a mejorar la gestión de los casos de accidentes y enfermedades de tipo laboral.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5259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164513" cy="684312"/>
          </a:xfrm>
        </p:spPr>
        <p:txBody>
          <a:bodyPr/>
          <a:lstStyle/>
          <a:p>
            <a:r>
              <a:rPr lang="es-CL" dirty="0" smtClean="0"/>
              <a:t>AREAS DE TRABAJO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23528" y="1224136"/>
            <a:ext cx="8424936" cy="5157192"/>
          </a:xfrm>
        </p:spPr>
        <p:txBody>
          <a:bodyPr/>
          <a:lstStyle/>
          <a:p>
            <a:endParaRPr lang="es-CL" sz="1800" dirty="0" smtClean="0">
              <a:solidFill>
                <a:schemeClr val="tx1"/>
              </a:solidFill>
              <a:latin typeface="Calibri" panose="020F0502020204030204" pitchFamily="34" charset="0"/>
              <a:cs typeface="Verdana" panose="020B0604030504040204" pitchFamily="34" charset="0"/>
            </a:endParaRPr>
          </a:p>
          <a:p>
            <a:r>
              <a:rPr lang="es-CL" sz="1800" dirty="0" smtClean="0">
                <a:solidFill>
                  <a:schemeClr val="tx1"/>
                </a:solidFill>
                <a:latin typeface="Calibri" panose="020F0502020204030204" pitchFamily="34" charset="0"/>
                <a:cs typeface="Verdana" panose="020B0604030504040204" pitchFamily="34" charset="0"/>
              </a:rPr>
              <a:t>Se dispone de un Repositorio  Nacional de Lista de Espera (RNLE) para consulta de los registros ingresados a LE corte 31 Dic. 2017. Disponible hasta el 20 de Febrero.</a:t>
            </a:r>
          </a:p>
          <a:p>
            <a:endParaRPr lang="es-CL" sz="1800" dirty="0" smtClean="0">
              <a:solidFill>
                <a:schemeClr val="tx1"/>
              </a:solidFill>
              <a:latin typeface="Calibri" panose="020F0502020204030204" pitchFamily="34" charset="0"/>
              <a:cs typeface="Verdana" panose="020B0604030504040204" pitchFamily="34" charset="0"/>
            </a:endParaRPr>
          </a:p>
          <a:p>
            <a:r>
              <a:rPr lang="es-CL" sz="1800" dirty="0" smtClean="0">
                <a:solidFill>
                  <a:schemeClr val="tx1"/>
                </a:solidFill>
                <a:latin typeface="Calibri" panose="020F0502020204030204" pitchFamily="34" charset="0"/>
                <a:cs typeface="Verdana" panose="020B0604030504040204" pitchFamily="34" charset="0"/>
              </a:rPr>
              <a:t>Nuevo sistema de Gestion de tiempos LE – SIGTE desde 20-02-2018</a:t>
            </a:r>
          </a:p>
          <a:p>
            <a:endParaRPr lang="es-CL" sz="1200" dirty="0" smtClean="0">
              <a:solidFill>
                <a:schemeClr val="tx1"/>
              </a:solidFill>
              <a:latin typeface="Calibri" panose="020F0502020204030204" pitchFamily="34" charset="0"/>
              <a:cs typeface="Verdana" panose="020B0604030504040204" pitchFamily="34" charset="0"/>
            </a:endParaRPr>
          </a:p>
          <a:p>
            <a:r>
              <a:rPr lang="es-CL" sz="1800" dirty="0" smtClean="0">
                <a:solidFill>
                  <a:schemeClr val="tx1"/>
                </a:solidFill>
                <a:latin typeface="Calibri" panose="020F0502020204030204" pitchFamily="34" charset="0"/>
                <a:cs typeface="Verdana" panose="020B0604030504040204" pitchFamily="34" charset="0"/>
              </a:rPr>
              <a:t>El origen de la demanda se establece a través de una SIC desde APS realizada por médico u odontólogo, la que debe ser derivada a un establecimiento de destino para su resolución.</a:t>
            </a:r>
          </a:p>
          <a:p>
            <a:endParaRPr lang="es-CL" sz="1200" dirty="0" smtClean="0">
              <a:solidFill>
                <a:schemeClr val="tx1"/>
              </a:solidFill>
              <a:latin typeface="Calibri" panose="020F0502020204030204" pitchFamily="34" charset="0"/>
              <a:cs typeface="Verdana" panose="020B0604030504040204" pitchFamily="34" charset="0"/>
            </a:endParaRPr>
          </a:p>
          <a:p>
            <a:r>
              <a:rPr lang="es-CL" sz="1800" dirty="0" smtClean="0">
                <a:solidFill>
                  <a:schemeClr val="tx1"/>
                </a:solidFill>
                <a:latin typeface="Calibri" panose="020F0502020204030204" pitchFamily="34" charset="0"/>
                <a:cs typeface="Verdana" panose="020B0604030504040204" pitchFamily="34" charset="0"/>
              </a:rPr>
              <a:t>La derivación de la SIC se realiza a través de Sistema Rayen- Florence y Rayen-Phoenix para algunas patologías, previa validación por profesional contralor en APS. </a:t>
            </a:r>
          </a:p>
          <a:p>
            <a:endParaRPr lang="es-CL" sz="1200" dirty="0" smtClean="0">
              <a:solidFill>
                <a:schemeClr val="tx1"/>
              </a:solidFill>
              <a:latin typeface="Calibri" panose="020F0502020204030204" pitchFamily="34" charset="0"/>
              <a:cs typeface="Verdana" panose="020B0604030504040204" pitchFamily="34" charset="0"/>
            </a:endParaRPr>
          </a:p>
          <a:p>
            <a:r>
              <a:rPr lang="es-CL" sz="1800" dirty="0" smtClean="0">
                <a:solidFill>
                  <a:schemeClr val="tx1"/>
                </a:solidFill>
                <a:latin typeface="Calibri" panose="020F0502020204030204" pitchFamily="34" charset="0"/>
                <a:cs typeface="Verdana" panose="020B0604030504040204" pitchFamily="34" charset="0"/>
              </a:rPr>
              <a:t>La completitud de la SIC  es importante para la composición de la LE, con los datos obligatorios y otros como la marcación de la  patología si es GES o NO GES y especialmente el dato de teléfono de contacto y domicilio.</a:t>
            </a:r>
          </a:p>
        </p:txBody>
      </p:sp>
      <p:sp>
        <p:nvSpPr>
          <p:cNvPr id="4" name="Título 1"/>
          <p:cNvSpPr txBox="1">
            <a:spLocks/>
          </p:cNvSpPr>
          <p:nvPr/>
        </p:nvSpPr>
        <p:spPr bwMode="auto">
          <a:xfrm>
            <a:off x="179512" y="836712"/>
            <a:ext cx="7901423" cy="418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6CB7"/>
                </a:solidFill>
                <a:latin typeface="Verdana"/>
                <a:ea typeface="ヒラギノ角ゴ Pro W3" charset="-128"/>
                <a:cs typeface="Verdana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  <a:ea typeface="ヒラギノ角ゴ Pro W3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  <a:ea typeface="ヒラギノ角ゴ Pro W3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  <a:ea typeface="ヒラギノ角ゴ Pro W3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  <a:ea typeface="ヒラギノ角ゴ Pro W3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  <a:ea typeface="ヒラギノ角ゴ Pro W3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  <a:ea typeface="ヒラギノ角ゴ Pro W3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  <a:ea typeface="ヒラギノ角ゴ Pro W3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  <a:ea typeface="ヒラギノ角ゴ Pro W3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s-CL" altLang="es-CL" sz="1539" b="1" dirty="0" smtClean="0">
                <a:solidFill>
                  <a:srgbClr val="FF0000"/>
                </a:solidFill>
                <a:latin typeface="Verdana" panose="020B0604030504040204" pitchFamily="34" charset="0"/>
                <a:ea typeface="ヒラギノ角ゴ Pro W3"/>
                <a:cs typeface="Verdana" panose="020B0604030504040204" pitchFamily="34" charset="0"/>
              </a:rPr>
              <a:t>9. Gestión de registros Lista de Espera No GES:</a:t>
            </a:r>
            <a:endParaRPr lang="es-CL" altLang="es-CL" sz="1539" b="1" dirty="0">
              <a:solidFill>
                <a:srgbClr val="FF0000"/>
              </a:solidFill>
              <a:latin typeface="Verdana" panose="020B0604030504040204" pitchFamily="34" charset="0"/>
              <a:ea typeface="ヒラギノ角ゴ Pro W3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64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AREA DE TRABAJO</a:t>
            </a:r>
            <a:br>
              <a:rPr lang="es-CL" dirty="0" smtClean="0"/>
            </a:b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27235" y="836712"/>
            <a:ext cx="8177213" cy="5616624"/>
          </a:xfrm>
        </p:spPr>
        <p:txBody>
          <a:bodyPr/>
          <a:lstStyle/>
          <a:p>
            <a:pPr marL="0" indent="0">
              <a:buNone/>
            </a:pPr>
            <a:r>
              <a:rPr lang="es-CL" altLang="es-CL" b="1" dirty="0">
                <a:solidFill>
                  <a:srgbClr val="FF0000"/>
                </a:solidFill>
                <a:latin typeface="Calibri" panose="020F0502020204030204" pitchFamily="34" charset="0"/>
                <a:ea typeface="ヒラギノ角ゴ Pro W3"/>
                <a:cs typeface="Verdana" panose="020B0604030504040204" pitchFamily="34" charset="0"/>
              </a:rPr>
              <a:t>9. Gestión de registros Lista de Espera No </a:t>
            </a:r>
            <a:r>
              <a:rPr lang="es-CL" altLang="es-CL" b="1" dirty="0" smtClean="0">
                <a:solidFill>
                  <a:srgbClr val="FF0000"/>
                </a:solidFill>
                <a:latin typeface="Calibri" panose="020F0502020204030204" pitchFamily="34" charset="0"/>
                <a:ea typeface="ヒラギノ角ゴ Pro W3"/>
                <a:cs typeface="Verdana" panose="020B0604030504040204" pitchFamily="34" charset="0"/>
              </a:rPr>
              <a:t>GES</a:t>
            </a:r>
            <a:r>
              <a:rPr lang="es-CL" altLang="es-CL" b="1" dirty="0">
                <a:solidFill>
                  <a:srgbClr val="FF0000"/>
                </a:solidFill>
                <a:latin typeface="Calibri" panose="020F0502020204030204" pitchFamily="34" charset="0"/>
                <a:ea typeface="ヒラギノ角ゴ Pro W3"/>
                <a:cs typeface="Verdana" panose="020B0604030504040204" pitchFamily="34" charset="0"/>
              </a:rPr>
              <a:t> </a:t>
            </a:r>
            <a:r>
              <a:rPr lang="es-CL" altLang="es-CL" b="1" dirty="0" smtClean="0">
                <a:solidFill>
                  <a:srgbClr val="FF0000"/>
                </a:solidFill>
                <a:latin typeface="Calibri" panose="020F0502020204030204" pitchFamily="34" charset="0"/>
                <a:ea typeface="ヒラギノ角ゴ Pro W3"/>
                <a:cs typeface="Verdana" panose="020B0604030504040204" pitchFamily="34" charset="0"/>
              </a:rPr>
              <a:t>(continuación):</a:t>
            </a:r>
          </a:p>
          <a:p>
            <a:pPr marL="0" indent="0">
              <a:buNone/>
            </a:pPr>
            <a:endParaRPr lang="es-CL" altLang="es-CL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ヒラギノ角ゴ Pro W3"/>
              <a:cs typeface="Verdana" panose="020B0604030504040204" pitchFamily="34" charset="0"/>
            </a:endParaRPr>
          </a:p>
          <a:p>
            <a:r>
              <a:rPr lang="es-CL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Verdana" panose="020B0604030504040204" pitchFamily="34" charset="0"/>
              </a:rPr>
              <a:t>Todo </a:t>
            </a:r>
            <a:r>
              <a:rPr lang="es-CL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Verdana" panose="020B0604030504040204" pitchFamily="34" charset="0"/>
              </a:rPr>
              <a:t>egreso de pacientes debe tener respaldo en la ficha clínica (digital o papel), ya sea un egreso por atención realizada o por causa administrativa, según lo instruye la norma técnica de LE</a:t>
            </a:r>
            <a:r>
              <a:rPr lang="es-CL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Verdana" panose="020B0604030504040204" pitchFamily="34" charset="0"/>
              </a:rPr>
              <a:t>.</a:t>
            </a:r>
          </a:p>
          <a:p>
            <a:endParaRPr lang="es-CL" sz="12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Verdana" panose="020B0604030504040204" pitchFamily="34" charset="0"/>
            </a:endParaRPr>
          </a:p>
          <a:p>
            <a:r>
              <a:rPr lang="es-CL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Verdana" panose="020B0604030504040204" pitchFamily="34" charset="0"/>
              </a:rPr>
              <a:t>La actualización de la LE debe ser permanente: revisión pertinencia, contacto de </a:t>
            </a:r>
            <a:r>
              <a:rPr lang="es-CL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Verdana" panose="020B0604030504040204" pitchFamily="34" charset="0"/>
              </a:rPr>
              <a:t>pacientes, gestión de resolución, dando prioridad a la LE más antigua.</a:t>
            </a:r>
          </a:p>
          <a:p>
            <a:endParaRPr lang="es-CL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Verdana" panose="020B0604030504040204" pitchFamily="34" charset="0"/>
            </a:endParaRPr>
          </a:p>
          <a:p>
            <a:r>
              <a:rPr lang="es-CL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Verdana" panose="020B0604030504040204" pitchFamily="34" charset="0"/>
              </a:rPr>
              <a:t>Todos </a:t>
            </a:r>
            <a:r>
              <a:rPr lang="es-CL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Verdana" panose="020B0604030504040204" pitchFamily="34" charset="0"/>
              </a:rPr>
              <a:t>los establecimientos cuentan con referentes de LE no GES: profesional, administrativo que gestionan la LE y profesionales contralores</a:t>
            </a:r>
            <a:r>
              <a:rPr lang="es-CL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Verdana" panose="020B0604030504040204" pitchFamily="34" charset="0"/>
              </a:rPr>
              <a:t>.</a:t>
            </a:r>
          </a:p>
          <a:p>
            <a:endParaRPr lang="es-CL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Verdana" panose="020B0604030504040204" pitchFamily="34" charset="0"/>
            </a:endParaRPr>
          </a:p>
          <a:p>
            <a:r>
              <a:rPr lang="es-CL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Verdana" panose="020B0604030504040204" pitchFamily="34" charset="0"/>
              </a:rPr>
              <a:t>El SSO cuenta con un comité de LE que se reúne mensualmente con la participación de referentes de LE de la red de establecimientos.</a:t>
            </a:r>
          </a:p>
          <a:p>
            <a:endParaRPr lang="es-CL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Verdana" panose="020B0604030504040204" pitchFamily="34" charset="0"/>
            </a:endParaRPr>
          </a:p>
          <a:p>
            <a:r>
              <a:rPr lang="es-CL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Verdana" panose="020B0604030504040204" pitchFamily="34" charset="0"/>
              </a:rPr>
              <a:t>Desde Mayo 2015 el Hospital Base se hace cargo de la Gestión de la Lista de Espera en coordinación con la Red y el SSO.</a:t>
            </a:r>
            <a:endParaRPr lang="es-CL" sz="18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Verdana" panose="020B0604030504040204" pitchFamily="34" charset="0"/>
            </a:endParaRPr>
          </a:p>
          <a:p>
            <a:endParaRPr lang="es-CL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4032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C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43807" y="4406900"/>
            <a:ext cx="5904657" cy="1362075"/>
          </a:xfrm>
        </p:spPr>
        <p:txBody>
          <a:bodyPr/>
          <a:lstStyle/>
          <a:p>
            <a:r>
              <a:rPr lang="es-ES_tradnl" sz="3200" dirty="0" smtClean="0"/>
              <a:t>GESTION DE DATOS ESTADISTICOS</a:t>
            </a:r>
            <a:endParaRPr lang="es-CL" sz="32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31778" t="12854" r="32974" b="6808"/>
          <a:stretch/>
        </p:blipFill>
        <p:spPr>
          <a:xfrm>
            <a:off x="549821" y="3284984"/>
            <a:ext cx="2304255" cy="295417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27075" t="13659" r="28928" b="6119"/>
          <a:stretch/>
        </p:blipFill>
        <p:spPr>
          <a:xfrm>
            <a:off x="1309503" y="1556792"/>
            <a:ext cx="1544573" cy="158417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/>
          <a:srcRect t="21500" r="40831" b="10878"/>
          <a:stretch/>
        </p:blipFill>
        <p:spPr>
          <a:xfrm>
            <a:off x="6372200" y="5081302"/>
            <a:ext cx="2246288" cy="1444042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69263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99592" y="1169607"/>
            <a:ext cx="7802456" cy="1368152"/>
          </a:xfrm>
        </p:spPr>
        <p:txBody>
          <a:bodyPr>
            <a:noAutofit/>
          </a:bodyPr>
          <a:lstStyle/>
          <a:p>
            <a:pPr marL="605104" lvl="1" indent="-259331">
              <a:buFont typeface="Arial" panose="020B0604020202020204" pitchFamily="34" charset="0"/>
              <a:buAutoNum type="alphaLcPeriod" startAt="6"/>
              <a:defRPr/>
            </a:pPr>
            <a:endParaRPr lang="es-CL" sz="1400" dirty="0">
              <a:ea typeface="Verdana" pitchFamily="34" charset="0"/>
              <a:cs typeface="Verdana" pitchFamily="34" charset="0"/>
            </a:endParaRPr>
          </a:p>
          <a:p>
            <a:pPr>
              <a:defRPr/>
            </a:pPr>
            <a:endParaRPr lang="es-CL" sz="1800" dirty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51520" y="386066"/>
            <a:ext cx="10108729" cy="4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6CB7"/>
                </a:solidFill>
                <a:latin typeface="Verdana"/>
                <a:ea typeface="ヒラギノ角ゴ Pro W3" charset="-128"/>
                <a:cs typeface="Verdana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  <a:ea typeface="ヒラギノ角ゴ Pro W3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  <a:ea typeface="ヒラギノ角ゴ Pro W3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  <a:ea typeface="ヒラギノ角ゴ Pro W3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  <a:ea typeface="ヒラギノ角ゴ Pro W3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  <a:ea typeface="ヒラギノ角ゴ Pro W3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  <a:ea typeface="ヒラギノ角ゴ Pro W3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  <a:ea typeface="ヒラギノ角ゴ Pro W3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  <a:ea typeface="ヒラギノ角ゴ Pro W3" charset="-128"/>
              </a:defRPr>
            </a:lvl9pPr>
          </a:lstStyle>
          <a:p>
            <a:r>
              <a:rPr lang="es-CL" sz="2000" dirty="0"/>
              <a:t>AREAS DE TRABAJO</a:t>
            </a:r>
            <a:endParaRPr lang="es-ES" sz="2000" b="1" dirty="0" smtClean="0">
              <a:solidFill>
                <a:schemeClr val="tx2"/>
              </a:solidFill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 bwMode="auto">
          <a:xfrm>
            <a:off x="451740" y="1124744"/>
            <a:ext cx="7624073" cy="747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9158" tIns="34579" rIns="69158" bIns="34579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6CB7"/>
                </a:solidFill>
                <a:latin typeface="Verdana"/>
                <a:ea typeface="ヒラギノ角ゴ Pro W3" charset="-128"/>
                <a:cs typeface="Verdana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  <a:ea typeface="ヒラギノ角ゴ Pro W3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  <a:ea typeface="ヒラギノ角ゴ Pro W3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  <a:ea typeface="ヒラギノ角ゴ Pro W3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  <a:ea typeface="ヒラギノ角ゴ Pro W3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  <a:ea typeface="ヒラギノ角ゴ Pro W3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  <a:ea typeface="ヒラギノ角ゴ Pro W3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  <a:ea typeface="ヒラギノ角ゴ Pro W3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  <a:ea typeface="ヒラギノ角ゴ Pro W3" charset="-128"/>
              </a:defRPr>
            </a:lvl9pPr>
          </a:lstStyle>
          <a:p>
            <a:r>
              <a:rPr lang="es-ES_tradnl" altLang="es-CL" sz="2200" b="1" dirty="0" smtClean="0">
                <a:solidFill>
                  <a:srgbClr val="FF0000"/>
                </a:solidFill>
                <a:latin typeface="+mj-lt"/>
                <a:ea typeface="ヒラギノ角ゴ Pro W3"/>
                <a:cs typeface="Verdana" panose="020B0604030504040204" pitchFamily="34" charset="0"/>
              </a:rPr>
              <a:t>10. Gestión de Datos Estadísticos</a:t>
            </a:r>
            <a:r>
              <a:rPr lang="es-ES_tradnl" altLang="es-CL" sz="2200" dirty="0" smtClean="0">
                <a:solidFill>
                  <a:srgbClr val="FF0000"/>
                </a:solidFill>
                <a:latin typeface="+mj-lt"/>
                <a:ea typeface="ヒラギノ角ゴ Pro W3"/>
                <a:cs typeface="Verdana" panose="020B0604030504040204" pitchFamily="34" charset="0"/>
              </a:rPr>
              <a:t>: Disponibles en pág. web DEGI</a:t>
            </a:r>
            <a:r>
              <a:rPr lang="es-CL" altLang="es-CL" sz="2200" dirty="0" smtClean="0">
                <a:solidFill>
                  <a:srgbClr val="FF0000"/>
                </a:solidFill>
                <a:latin typeface="+mj-lt"/>
                <a:ea typeface="ヒラギノ角ゴ Pro W3"/>
                <a:cs typeface="Verdana" panose="020B0604030504040204" pitchFamily="34" charset="0"/>
              </a:rPr>
              <a:t/>
            </a:r>
            <a:br>
              <a:rPr lang="es-CL" altLang="es-CL" sz="2200" dirty="0" smtClean="0">
                <a:solidFill>
                  <a:srgbClr val="FF0000"/>
                </a:solidFill>
                <a:latin typeface="+mj-lt"/>
                <a:ea typeface="ヒラギノ角ゴ Pro W3"/>
                <a:cs typeface="Verdana" panose="020B0604030504040204" pitchFamily="34" charset="0"/>
              </a:rPr>
            </a:br>
            <a:endParaRPr lang="es-CL" altLang="es-CL" sz="2200" dirty="0">
              <a:solidFill>
                <a:srgbClr val="FF0000"/>
              </a:solidFill>
              <a:latin typeface="+mj-lt"/>
              <a:ea typeface="ヒラギノ角ゴ Pro W3"/>
              <a:cs typeface="Verdana" panose="020B0604030504040204" pitchFamily="34" charset="0"/>
            </a:endParaRPr>
          </a:p>
        </p:txBody>
      </p:sp>
      <p:sp>
        <p:nvSpPr>
          <p:cNvPr id="6" name="Marcador de contenido 2"/>
          <p:cNvSpPr txBox="1">
            <a:spLocks/>
          </p:cNvSpPr>
          <p:nvPr/>
        </p:nvSpPr>
        <p:spPr bwMode="auto">
          <a:xfrm>
            <a:off x="782464" y="1872550"/>
            <a:ext cx="7886761" cy="3367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95959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CL" sz="18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Elaboración de Anuario Estadístico.</a:t>
            </a:r>
          </a:p>
          <a:p>
            <a:pPr>
              <a:defRPr/>
            </a:pPr>
            <a:endParaRPr lang="es-CL" sz="1200" dirty="0" smtClean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s-CL" sz="18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Mantención de información actualizada de indicadores de mortalidad, natalidad y egresos hospitalarios por serie años.</a:t>
            </a:r>
          </a:p>
          <a:p>
            <a:pPr>
              <a:defRPr/>
            </a:pPr>
            <a:endParaRPr lang="es-CL" sz="1200" dirty="0" smtClean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s-CL" sz="18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Actualización anual de Indicadores Básicos en Salud del SSO.</a:t>
            </a:r>
          </a:p>
          <a:p>
            <a:pPr>
              <a:defRPr/>
            </a:pPr>
            <a:endParaRPr lang="es-CL" sz="1200" dirty="0" smtClean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s-CL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Monitoreo mensual de Metas con fuente de registros</a:t>
            </a:r>
            <a:r>
              <a:rPr lang="es-CL" sz="1800" dirty="0" smtClean="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L" sz="18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oficiales estadísticos REM: IAAPS, Metas Leyes, Glosa IV, PRAPS, COMGES.</a:t>
            </a:r>
          </a:p>
          <a:p>
            <a:pPr>
              <a:defRPr/>
            </a:pPr>
            <a:endParaRPr lang="es-CL" sz="1200" dirty="0" smtClean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s-CL" sz="18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Gestión anual del registro de población para la Red asistencial SSO.</a:t>
            </a:r>
          </a:p>
          <a:p>
            <a:pPr>
              <a:defRPr/>
            </a:pPr>
            <a:endParaRPr lang="es-CL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85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C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43807" y="4406900"/>
            <a:ext cx="5650905" cy="1362075"/>
          </a:xfrm>
        </p:spPr>
        <p:txBody>
          <a:bodyPr/>
          <a:lstStyle/>
          <a:p>
            <a:r>
              <a:rPr lang="es-ES_tradnl" sz="3200" dirty="0" smtClean="0"/>
              <a:t>VALIDADORES REM</a:t>
            </a:r>
            <a:br>
              <a:rPr lang="es-ES_tradnl" sz="3200" dirty="0" smtClean="0"/>
            </a:br>
            <a:r>
              <a:rPr lang="es-ES" sz="3200" dirty="0"/>
              <a:t/>
            </a:r>
            <a:br>
              <a:rPr lang="es-ES" sz="3200" dirty="0"/>
            </a:br>
            <a:endParaRPr lang="es-CL" sz="32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29817" t="42328" r="58715" b="43203"/>
          <a:stretch/>
        </p:blipFill>
        <p:spPr>
          <a:xfrm>
            <a:off x="611560" y="2492896"/>
            <a:ext cx="2232247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0387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152400"/>
            <a:ext cx="8164513" cy="684312"/>
          </a:xfrm>
        </p:spPr>
        <p:txBody>
          <a:bodyPr/>
          <a:lstStyle/>
          <a:p>
            <a:pPr algn="ctr"/>
            <a:r>
              <a:rPr lang="es-CL" dirty="0" smtClean="0"/>
              <a:t>Sistema de Validadores REM - </a:t>
            </a:r>
            <a:r>
              <a:rPr lang="es-CL" b="1" dirty="0" smtClean="0">
                <a:solidFill>
                  <a:srgbClr val="FF0000"/>
                </a:solidFill>
              </a:rPr>
              <a:t>2017</a:t>
            </a:r>
            <a:endParaRPr lang="es-CL" b="1" dirty="0">
              <a:solidFill>
                <a:srgbClr val="FF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1447" y="908721"/>
            <a:ext cx="8177213" cy="1152128"/>
          </a:xfrm>
        </p:spPr>
        <p:txBody>
          <a:bodyPr/>
          <a:lstStyle/>
          <a:p>
            <a:r>
              <a:rPr lang="es-ES_tradnl" dirty="0" smtClean="0">
                <a:solidFill>
                  <a:schemeClr val="tx1"/>
                </a:solidFill>
              </a:rPr>
              <a:t>Los validadores REM están en funcionamiento a partir del año 2014 </a:t>
            </a:r>
            <a:r>
              <a:rPr lang="es-ES_tradnl" dirty="0">
                <a:solidFill>
                  <a:schemeClr val="tx1"/>
                </a:solidFill>
              </a:rPr>
              <a:t>y </a:t>
            </a:r>
            <a:r>
              <a:rPr lang="es-ES_tradnl" dirty="0" smtClean="0">
                <a:solidFill>
                  <a:schemeClr val="tx1"/>
                </a:solidFill>
              </a:rPr>
              <a:t>a disposición en la página web del DEGI.</a:t>
            </a:r>
          </a:p>
          <a:p>
            <a:r>
              <a:rPr lang="es-ES_tradnl" dirty="0">
                <a:solidFill>
                  <a:schemeClr val="tx1"/>
                </a:solidFill>
              </a:rPr>
              <a:t>Además está disponible </a:t>
            </a:r>
            <a:r>
              <a:rPr lang="es-ES_tradnl" dirty="0" smtClean="0">
                <a:solidFill>
                  <a:schemeClr val="tx1"/>
                </a:solidFill>
              </a:rPr>
              <a:t>versión </a:t>
            </a:r>
            <a:r>
              <a:rPr lang="es-ES_tradnl" dirty="0">
                <a:solidFill>
                  <a:schemeClr val="tx1"/>
                </a:solidFill>
              </a:rPr>
              <a:t>de PPT en la pág. web</a:t>
            </a:r>
            <a:endParaRPr lang="es-CL" dirty="0">
              <a:solidFill>
                <a:schemeClr val="tx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785" t="39297" r="19244" b="26049"/>
          <a:stretch/>
        </p:blipFill>
        <p:spPr>
          <a:xfrm>
            <a:off x="251520" y="2276872"/>
            <a:ext cx="8640960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61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668" t="37057" r="19119" b="27550"/>
          <a:stretch/>
        </p:blipFill>
        <p:spPr>
          <a:xfrm>
            <a:off x="222552" y="692696"/>
            <a:ext cx="8669706" cy="27828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Flecha izquierda 5"/>
          <p:cNvSpPr/>
          <p:nvPr/>
        </p:nvSpPr>
        <p:spPr>
          <a:xfrm>
            <a:off x="3707904" y="2348880"/>
            <a:ext cx="576000" cy="409230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3052" t="57370" r="18793" b="20535"/>
          <a:stretch/>
        </p:blipFill>
        <p:spPr>
          <a:xfrm>
            <a:off x="222552" y="4123666"/>
            <a:ext cx="8752897" cy="20162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558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32585" t="16551" r="15280" b="13935"/>
          <a:stretch/>
        </p:blipFill>
        <p:spPr>
          <a:xfrm>
            <a:off x="611560" y="620688"/>
            <a:ext cx="3456384" cy="2592288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30770" t="16726" r="16483" b="13556"/>
          <a:stretch/>
        </p:blipFill>
        <p:spPr>
          <a:xfrm>
            <a:off x="4716016" y="620688"/>
            <a:ext cx="3456384" cy="2592289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34874" t="17731" r="16721" b="15578"/>
          <a:stretch/>
        </p:blipFill>
        <p:spPr>
          <a:xfrm>
            <a:off x="2339752" y="3573015"/>
            <a:ext cx="3816424" cy="2957729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02442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C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43807" y="4406900"/>
            <a:ext cx="5650905" cy="1362075"/>
          </a:xfrm>
        </p:spPr>
        <p:txBody>
          <a:bodyPr/>
          <a:lstStyle/>
          <a:p>
            <a:r>
              <a:rPr lang="es-ES_tradnl" sz="3200" dirty="0" smtClean="0"/>
              <a:t>Observaciones rem</a:t>
            </a:r>
            <a:endParaRPr lang="es-CL" sz="3200" dirty="0"/>
          </a:p>
        </p:txBody>
      </p:sp>
    </p:spTree>
    <p:extLst>
      <p:ext uri="{BB962C8B-B14F-4D97-AF65-F5344CB8AC3E}">
        <p14:creationId xmlns:p14="http://schemas.microsoft.com/office/powerpoint/2010/main" val="30312036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z="3600" b="1" dirty="0" smtClean="0"/>
              <a:t>Temario Reunión</a:t>
            </a:r>
            <a:endParaRPr lang="es-ES" sz="36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99592" y="908720"/>
            <a:ext cx="7755858" cy="5472608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s-ES" sz="2400" dirty="0"/>
              <a:t>Egresos Hospitalarios - Sistema REM 20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2400" dirty="0"/>
              <a:t>Atenciones de Urgencia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2400" dirty="0"/>
              <a:t>Nacimientos y </a:t>
            </a:r>
            <a:r>
              <a:rPr lang="es-ES" sz="2400" dirty="0" smtClean="0"/>
              <a:t>Defunciones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2400" dirty="0" smtClean="0"/>
              <a:t>Plataformas de Registro y Consulta</a:t>
            </a:r>
          </a:p>
          <a:p>
            <a:pPr lvl="1">
              <a:buFont typeface="Calibri" panose="020F0502020204030204" pitchFamily="34" charset="0"/>
              <a:buChar char="‒"/>
            </a:pPr>
            <a:r>
              <a:rPr lang="es-ES" dirty="0" smtClean="0"/>
              <a:t>Acceso registro Civil – Monito Web</a:t>
            </a:r>
          </a:p>
          <a:p>
            <a:pPr lvl="1">
              <a:buFont typeface="Calibri" panose="020F0502020204030204" pitchFamily="34" charset="0"/>
              <a:buChar char="‒"/>
            </a:pPr>
            <a:r>
              <a:rPr lang="es-ES" dirty="0" smtClean="0"/>
              <a:t>SNIP</a:t>
            </a:r>
          </a:p>
          <a:p>
            <a:pPr lvl="1">
              <a:buFont typeface="Calibri" panose="020F0502020204030204" pitchFamily="34" charset="0"/>
              <a:buChar char="‒"/>
            </a:pPr>
            <a:r>
              <a:rPr lang="es-ES" dirty="0" smtClean="0"/>
              <a:t>RNI</a:t>
            </a:r>
          </a:p>
          <a:p>
            <a:pPr lvl="1">
              <a:buFont typeface="Calibri" panose="020F0502020204030204" pitchFamily="34" charset="0"/>
              <a:buChar char="‒"/>
            </a:pPr>
            <a:r>
              <a:rPr lang="es-ES" dirty="0" smtClean="0"/>
              <a:t>SINAISO</a:t>
            </a:r>
            <a:endParaRPr lang="es-ES" dirty="0"/>
          </a:p>
          <a:p>
            <a:pPr>
              <a:buFont typeface="Arial" panose="020B0604020202020204" pitchFamily="34" charset="0"/>
              <a:buChar char="•"/>
            </a:pPr>
            <a:r>
              <a:rPr lang="es-ES" sz="2400" dirty="0" smtClean="0"/>
              <a:t>Página WEB - DEGI</a:t>
            </a:r>
            <a:endParaRPr lang="es-ES" sz="2400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s-ES" sz="2400" dirty="0" smtClean="0"/>
              <a:t>Validadores </a:t>
            </a:r>
            <a:r>
              <a:rPr lang="es-ES" sz="2400" dirty="0"/>
              <a:t>REM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2400" dirty="0" smtClean="0"/>
              <a:t>Observaciones REM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2400" dirty="0" smtClean="0"/>
              <a:t>Modificaciones REM </a:t>
            </a:r>
            <a:r>
              <a:rPr lang="es-ES" sz="2400" dirty="0"/>
              <a:t>(nuevo sistema)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_tradnl" sz="2400" dirty="0" smtClean="0"/>
              <a:t>Series </a:t>
            </a:r>
            <a:r>
              <a:rPr lang="es-ES_tradnl" sz="2400" dirty="0"/>
              <a:t>REM </a:t>
            </a:r>
            <a:r>
              <a:rPr lang="es-ES_tradnl" sz="2400" dirty="0" smtClean="0"/>
              <a:t>2018: </a:t>
            </a:r>
            <a:r>
              <a:rPr lang="es-ES" sz="2400" dirty="0" smtClean="0"/>
              <a:t>Serie A, Serie B y Anexos</a:t>
            </a:r>
          </a:p>
        </p:txBody>
      </p:sp>
    </p:spTree>
    <p:extLst>
      <p:ext uri="{BB962C8B-B14F-4D97-AF65-F5344CB8AC3E}">
        <p14:creationId xmlns:p14="http://schemas.microsoft.com/office/powerpoint/2010/main" val="287519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sz="3600" b="1" dirty="0" smtClean="0"/>
              <a:t>Nº Observaciones REM</a:t>
            </a:r>
            <a:br>
              <a:rPr lang="es-ES" sz="3600" b="1" dirty="0" smtClean="0"/>
            </a:br>
            <a:r>
              <a:rPr lang="es-ES" sz="3600" b="1" dirty="0" smtClean="0"/>
              <a:t>2015 a 2017</a:t>
            </a:r>
            <a:r>
              <a:rPr lang="es-ES" sz="3100" b="1" dirty="0" smtClean="0"/>
              <a:t>*</a:t>
            </a: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s-ES" sz="2000" b="1" dirty="0" smtClean="0">
                <a:solidFill>
                  <a:srgbClr val="FF0000"/>
                </a:solidFill>
              </a:rPr>
              <a:t>Establecimientos dependientes del Servicio de Salud</a:t>
            </a:r>
            <a:endParaRPr lang="es-ES" sz="20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4949342"/>
              </p:ext>
            </p:extLst>
          </p:nvPr>
        </p:nvGraphicFramePr>
        <p:xfrm>
          <a:off x="1691680" y="2060848"/>
          <a:ext cx="5170313" cy="3505200"/>
        </p:xfrm>
        <a:graphic>
          <a:graphicData uri="http://schemas.openxmlformats.org/drawingml/2006/table">
            <a:tbl>
              <a:tblPr/>
              <a:tblGrid>
                <a:gridCol w="2145977"/>
                <a:gridCol w="1008112"/>
                <a:gridCol w="1008112"/>
                <a:gridCol w="1008112"/>
              </a:tblGrid>
              <a:tr h="46672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Establecimientos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2015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2016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2017*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B4E3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H. MSJ de la Costa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H. Puerto Octay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rtl="0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H. Base San José Osorno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H. PS. Quilacahuin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H. Purranque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H. Río Negro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PRAIS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C.D. de Rehabilitación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SAFU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Dirección S.S.O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C. Minusv. Purranque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Clínica </a:t>
                      </a:r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Dental </a:t>
                      </a:r>
                      <a:r>
                        <a:rPr lang="es-C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Móvil</a:t>
                      </a:r>
                      <a:endParaRPr lang="es-CL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COSAM Rahue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669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4211960" y="6237312"/>
            <a:ext cx="12041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100" dirty="0" smtClean="0"/>
              <a:t>Nº Observaciones</a:t>
            </a:r>
            <a:endParaRPr lang="es-CL" sz="1100" dirty="0"/>
          </a:p>
        </p:txBody>
      </p:sp>
      <p:graphicFrame>
        <p:nvGraphicFramePr>
          <p:cNvPr id="4" name="Gráfic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5910298"/>
              </p:ext>
            </p:extLst>
          </p:nvPr>
        </p:nvGraphicFramePr>
        <p:xfrm>
          <a:off x="107504" y="403049"/>
          <a:ext cx="9295918" cy="60767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3808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>
            <a:normAutofit/>
          </a:bodyPr>
          <a:lstStyle/>
          <a:p>
            <a:endParaRPr lang="es-ES" dirty="0" smtClean="0"/>
          </a:p>
          <a:p>
            <a:pPr lvl="1"/>
            <a:endParaRPr lang="es-ES" dirty="0"/>
          </a:p>
        </p:txBody>
      </p:sp>
      <p:sp>
        <p:nvSpPr>
          <p:cNvPr id="4" name="2 Marcador de contenido"/>
          <p:cNvSpPr txBox="1">
            <a:spLocks/>
          </p:cNvSpPr>
          <p:nvPr/>
        </p:nvSpPr>
        <p:spPr bwMode="auto">
          <a:xfrm>
            <a:off x="186633" y="1556792"/>
            <a:ext cx="8229600" cy="334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95959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charset="0"/>
              <a:buNone/>
            </a:pPr>
            <a:r>
              <a:rPr lang="es-ES" sz="2000" b="1" dirty="0" smtClean="0">
                <a:solidFill>
                  <a:srgbClr val="FF0000"/>
                </a:solidFill>
              </a:rPr>
              <a:t>Establecimientos Municipales</a:t>
            </a:r>
            <a:endParaRPr lang="es-ES" sz="2000" b="1" dirty="0">
              <a:solidFill>
                <a:srgbClr val="FF0000"/>
              </a:solidFill>
            </a:endParaRPr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152400" y="152400"/>
            <a:ext cx="8164513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600" b="1" dirty="0" smtClean="0"/>
              <a:t>Nº Observaciones REM</a:t>
            </a:r>
            <a:br>
              <a:rPr lang="es-ES" sz="3600" b="1" dirty="0" smtClean="0"/>
            </a:br>
            <a:r>
              <a:rPr lang="es-ES" sz="3600" b="1" dirty="0" smtClean="0"/>
              <a:t>2015 – 2017*</a:t>
            </a: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6643230"/>
              </p:ext>
            </p:extLst>
          </p:nvPr>
        </p:nvGraphicFramePr>
        <p:xfrm>
          <a:off x="1259632" y="1916832"/>
          <a:ext cx="6172767" cy="4069080"/>
        </p:xfrm>
        <a:graphic>
          <a:graphicData uri="http://schemas.openxmlformats.org/drawingml/2006/table">
            <a:tbl>
              <a:tblPr/>
              <a:tblGrid>
                <a:gridCol w="2694437"/>
                <a:gridCol w="1179732"/>
                <a:gridCol w="1080120"/>
                <a:gridCol w="1218478"/>
              </a:tblGrid>
              <a:tr h="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Establecimientos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2015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2016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2017*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B4E3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CESFAM P. </a:t>
                      </a:r>
                      <a:r>
                        <a:rPr lang="es-CL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Jauregui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CESFAM V Centenario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CECOSF Murrinumo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CESFAM Ovejeria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CESFAM R. Alto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CESFAM P. Alegre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CESFAM M. Lopetegui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CECOSF M. Rodríguez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SAPU Odont. P. Jauregui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CESFAM Purranque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CESFAM Entre Lagos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CECOF El Encanto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CESFAM P. Pablo Araya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CECOF Riachuelo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CESFAM  San Pablo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CESFAM Bahia Mansa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CESFAM Puaucho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711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728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 CuadroTexto"/>
          <p:cNvSpPr txBox="1"/>
          <p:nvPr/>
        </p:nvSpPr>
        <p:spPr>
          <a:xfrm>
            <a:off x="4067944" y="6381328"/>
            <a:ext cx="12041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100" dirty="0" smtClean="0"/>
              <a:t>Nº Observaciones</a:t>
            </a:r>
            <a:endParaRPr lang="es-CL" sz="1100" dirty="0"/>
          </a:p>
        </p:txBody>
      </p:sp>
      <p:graphicFrame>
        <p:nvGraphicFramePr>
          <p:cNvPr id="5" name="Gráfic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076432"/>
              </p:ext>
            </p:extLst>
          </p:nvPr>
        </p:nvGraphicFramePr>
        <p:xfrm>
          <a:off x="251520" y="332656"/>
          <a:ext cx="9227862" cy="619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3" name="Conector recto 2"/>
          <p:cNvCxnSpPr/>
          <p:nvPr/>
        </p:nvCxnSpPr>
        <p:spPr>
          <a:xfrm>
            <a:off x="179512" y="3933056"/>
            <a:ext cx="8856984" cy="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6"/>
          <p:cNvCxnSpPr/>
          <p:nvPr/>
        </p:nvCxnSpPr>
        <p:spPr>
          <a:xfrm>
            <a:off x="179512" y="4221088"/>
            <a:ext cx="8856984" cy="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/>
          <p:cNvCxnSpPr/>
          <p:nvPr/>
        </p:nvCxnSpPr>
        <p:spPr>
          <a:xfrm>
            <a:off x="179512" y="4797152"/>
            <a:ext cx="8856984" cy="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>
            <a:off x="179512" y="5445224"/>
            <a:ext cx="8856984" cy="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>
            <a:off x="179512" y="5733256"/>
            <a:ext cx="8856984" cy="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239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Marcador de contenido"/>
          <p:cNvSpPr txBox="1">
            <a:spLocks/>
          </p:cNvSpPr>
          <p:nvPr/>
        </p:nvSpPr>
        <p:spPr bwMode="auto">
          <a:xfrm>
            <a:off x="87313" y="1196752"/>
            <a:ext cx="822960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95959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charset="0"/>
              <a:buNone/>
            </a:pPr>
            <a:r>
              <a:rPr lang="es-ES" sz="2000" b="1" dirty="0" smtClean="0">
                <a:solidFill>
                  <a:srgbClr val="FF0000"/>
                </a:solidFill>
              </a:rPr>
              <a:t>Postas Salud Rural Municipales</a:t>
            </a:r>
            <a:endParaRPr lang="es-ES" sz="2000" b="1" dirty="0">
              <a:solidFill>
                <a:srgbClr val="FF0000"/>
              </a:solidFill>
            </a:endParaRPr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152400" y="152400"/>
            <a:ext cx="8164513" cy="1143000"/>
          </a:xfrm>
        </p:spPr>
        <p:txBody>
          <a:bodyPr>
            <a:normAutofit/>
          </a:bodyPr>
          <a:lstStyle/>
          <a:p>
            <a:pPr algn="ctr"/>
            <a:r>
              <a:rPr lang="es-ES" sz="3600" b="1" dirty="0" smtClean="0"/>
              <a:t>Nº Observaciones REM - 2017</a:t>
            </a: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1512189"/>
              </p:ext>
            </p:extLst>
          </p:nvPr>
        </p:nvGraphicFramePr>
        <p:xfrm>
          <a:off x="609600" y="1628800"/>
          <a:ext cx="2699212" cy="4525956"/>
        </p:xfrm>
        <a:graphic>
          <a:graphicData uri="http://schemas.openxmlformats.org/drawingml/2006/table">
            <a:tbl>
              <a:tblPr/>
              <a:tblGrid>
                <a:gridCol w="1043028"/>
                <a:gridCol w="504056"/>
                <a:gridCol w="576064"/>
                <a:gridCol w="576064"/>
              </a:tblGrid>
              <a:tr h="377163"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Establecimientos</a:t>
                      </a:r>
                    </a:p>
                  </a:txBody>
                  <a:tcPr marL="6183" marR="6183" marT="6183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2015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2016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2017*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B4E3"/>
                    </a:solidFill>
                  </a:tcPr>
                </a:tc>
              </a:tr>
              <a:tr h="136026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P. Damas</a:t>
                      </a:r>
                    </a:p>
                  </a:txBody>
                  <a:tcPr marL="6183" marR="6183" marT="6183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6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36026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Cancura</a:t>
                      </a:r>
                      <a:endParaRPr lang="es-CL" sz="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83" marR="6183" marT="6183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13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36026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Rupanco</a:t>
                      </a:r>
                    </a:p>
                  </a:txBody>
                  <a:tcPr marL="6183" marR="6183" marT="6183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11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21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24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36026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Cascadas</a:t>
                      </a:r>
                    </a:p>
                  </a:txBody>
                  <a:tcPr marL="6183" marR="6183" marT="6183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15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28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27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36026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P. Negras</a:t>
                      </a:r>
                    </a:p>
                  </a:txBody>
                  <a:tcPr marL="6183" marR="6183" marT="6183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13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21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21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36026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Pellinada</a:t>
                      </a:r>
                    </a:p>
                  </a:txBody>
                  <a:tcPr marL="6183" marR="6183" marT="6183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10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19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24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36026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La Calo</a:t>
                      </a:r>
                    </a:p>
                  </a:txBody>
                  <a:tcPr marL="6183" marR="6183" marT="6183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12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24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17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36026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Coihueco</a:t>
                      </a:r>
                    </a:p>
                  </a:txBody>
                  <a:tcPr marL="6183" marR="6183" marT="6183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11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20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19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36026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Corte Alto</a:t>
                      </a:r>
                    </a:p>
                  </a:txBody>
                  <a:tcPr marL="6183" marR="6183" marT="6183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7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13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22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36026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Crucero </a:t>
                      </a:r>
                    </a:p>
                  </a:txBody>
                  <a:tcPr marL="6183" marR="6183" marT="6183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14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36026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Coligual </a:t>
                      </a:r>
                    </a:p>
                  </a:txBody>
                  <a:tcPr marL="6183" marR="6183" marT="6183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8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17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36026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Hueyusca</a:t>
                      </a:r>
                    </a:p>
                  </a:txBody>
                  <a:tcPr marL="6183" marR="6183" marT="6183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11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23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36026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Concordia</a:t>
                      </a:r>
                    </a:p>
                  </a:txBody>
                  <a:tcPr marL="6183" marR="6183" marT="6183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7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36026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Colonia Ponce</a:t>
                      </a:r>
                    </a:p>
                  </a:txBody>
                  <a:tcPr marL="6183" marR="6183" marT="6183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7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36026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La Naranja</a:t>
                      </a:r>
                    </a:p>
                  </a:txBody>
                  <a:tcPr marL="6183" marR="6183" marT="6183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6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10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36026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San Pedro </a:t>
                      </a:r>
                    </a:p>
                  </a:txBody>
                  <a:tcPr marL="6183" marR="6183" marT="6183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6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13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12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36026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Collihuinco</a:t>
                      </a:r>
                    </a:p>
                  </a:txBody>
                  <a:tcPr marL="6183" marR="6183" marT="6183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6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11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36026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Puyehue</a:t>
                      </a:r>
                    </a:p>
                  </a:txBody>
                  <a:tcPr marL="6183" marR="6183" marT="6183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8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14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26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36026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D.Rupanco</a:t>
                      </a:r>
                    </a:p>
                  </a:txBody>
                  <a:tcPr marL="6183" marR="6183" marT="6183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6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18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22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36026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Ñadi P. Damas</a:t>
                      </a:r>
                    </a:p>
                  </a:txBody>
                  <a:tcPr marL="6183" marR="6183" marT="6183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8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19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12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36026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Tres Esteros</a:t>
                      </a:r>
                    </a:p>
                  </a:txBody>
                  <a:tcPr marL="6183" marR="6183" marT="6183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6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8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36026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Huilma</a:t>
                      </a:r>
                    </a:p>
                  </a:txBody>
                  <a:tcPr marL="6183" marR="6183" marT="6183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7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9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36026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La Poza</a:t>
                      </a:r>
                    </a:p>
                  </a:txBody>
                  <a:tcPr marL="6183" marR="6183" marT="6183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10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10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36026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Pucopío</a:t>
                      </a:r>
                    </a:p>
                  </a:txBody>
                  <a:tcPr marL="6183" marR="6183" marT="6183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14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7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13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36026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Currimahuida</a:t>
                      </a:r>
                    </a:p>
                  </a:txBody>
                  <a:tcPr marL="6183" marR="6183" marT="6183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16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36026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Chanco</a:t>
                      </a:r>
                    </a:p>
                  </a:txBody>
                  <a:tcPr marL="6183" marR="6183" marT="6183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6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9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12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36026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Cuinco</a:t>
                      </a:r>
                    </a:p>
                  </a:txBody>
                  <a:tcPr marL="6183" marR="6183" marT="6183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24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7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6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36026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Purrehuin </a:t>
                      </a:r>
                    </a:p>
                  </a:txBody>
                  <a:tcPr marL="6183" marR="6183" marT="6183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10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11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36026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Aleucapi</a:t>
                      </a:r>
                    </a:p>
                  </a:txBody>
                  <a:tcPr marL="6183" marR="6183" marT="6183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04039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TOTAL</a:t>
                      </a:r>
                    </a:p>
                  </a:txBody>
                  <a:tcPr marL="6183" marR="6183" marT="6183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222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324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408</a:t>
                      </a:r>
                    </a:p>
                  </a:txBody>
                  <a:tcPr marL="6183" marR="6183" marT="6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3697887"/>
              </p:ext>
            </p:extLst>
          </p:nvPr>
        </p:nvGraphicFramePr>
        <p:xfrm>
          <a:off x="4394868" y="2708920"/>
          <a:ext cx="3937000" cy="1964432"/>
        </p:xfrm>
        <a:graphic>
          <a:graphicData uri="http://schemas.openxmlformats.org/drawingml/2006/table">
            <a:tbl>
              <a:tblPr/>
              <a:tblGrid>
                <a:gridCol w="1651000"/>
                <a:gridCol w="762000"/>
                <a:gridCol w="762000"/>
                <a:gridCol w="762000"/>
              </a:tblGrid>
              <a:tr h="288032"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PSR  DSM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2015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2016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2017*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EB4E3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es-CL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PSR DSM Osorno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L" sz="800" b="0" i="0" u="none" strike="noStrike" kern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L" sz="800" b="0" i="0" u="none" strike="noStrike" kern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L" sz="800" b="0" i="0" u="none" strike="noStrike" kern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es-CL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PSR DSM Río Negro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L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L" sz="800" b="0" i="0" u="none" strike="noStrike" kern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L" sz="800" b="0" i="0" u="none" strike="noStrike" kern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es-CL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PSR DSM SJ. de la Costa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L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L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L" sz="800" b="0" i="0" u="none" strike="noStrike" kern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es-CL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PSR DSM San Pablo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L" sz="800" b="0" i="0" u="none" strike="noStrike" kern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L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L" sz="800" b="0" i="0" u="none" strike="noStrike" kern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37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es-CL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PSR DSM </a:t>
                      </a:r>
                      <a:r>
                        <a:rPr lang="es-CL" sz="8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Puyehue</a:t>
                      </a:r>
                      <a:endParaRPr lang="es-CL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L" sz="800" b="0" i="0" u="none" strike="noStrike" kern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L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51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L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es-CL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PSR DSM </a:t>
                      </a:r>
                      <a:r>
                        <a:rPr lang="es-CL" sz="8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Purranque</a:t>
                      </a:r>
                      <a:endParaRPr lang="es-CL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L" sz="800" b="0" i="0" u="none" strike="noStrike" kern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41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L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69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L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123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es-CL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PSR DSM P. </a:t>
                      </a:r>
                      <a:r>
                        <a:rPr lang="es-CL" sz="8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Octay</a:t>
                      </a:r>
                      <a:endParaRPr lang="es-CL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L" sz="800" b="0" i="0" u="none" strike="noStrike" kern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72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L" sz="800" b="0" i="0" u="none" strike="noStrike" kern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133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L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132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ctr"/>
                      <a:r>
                        <a:rPr lang="es-C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</a:tbl>
          </a:graphicData>
        </a:graphic>
      </p:graphicFrame>
      <p:sp>
        <p:nvSpPr>
          <p:cNvPr id="9" name="Flecha derecha 8"/>
          <p:cNvSpPr/>
          <p:nvPr/>
        </p:nvSpPr>
        <p:spPr>
          <a:xfrm>
            <a:off x="3563888" y="3429000"/>
            <a:ext cx="576064" cy="432048"/>
          </a:xfrm>
          <a:prstGeom prst="rightArrow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8824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 CuadroTexto"/>
          <p:cNvSpPr txBox="1"/>
          <p:nvPr/>
        </p:nvSpPr>
        <p:spPr>
          <a:xfrm>
            <a:off x="4211960" y="6309320"/>
            <a:ext cx="12041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100" dirty="0" smtClean="0"/>
              <a:t>Nº Observaciones</a:t>
            </a:r>
            <a:endParaRPr lang="es-CL" sz="1100" dirty="0"/>
          </a:p>
        </p:txBody>
      </p:sp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6522329"/>
              </p:ext>
            </p:extLst>
          </p:nvPr>
        </p:nvGraphicFramePr>
        <p:xfrm>
          <a:off x="28575" y="404665"/>
          <a:ext cx="9086850" cy="6048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6577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b="1" dirty="0"/>
              <a:t>Observaciones Frecuentes de Errores REM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504" y="980728"/>
            <a:ext cx="8712968" cy="576064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s-CL" dirty="0" smtClean="0"/>
              <a:t>Nombre de archivo</a:t>
            </a:r>
            <a:endParaRPr lang="es-CL" dirty="0"/>
          </a:p>
          <a:p>
            <a:pPr lvl="1"/>
            <a:r>
              <a:rPr lang="es-CL" dirty="0" smtClean="0"/>
              <a:t>Cód. </a:t>
            </a:r>
            <a:r>
              <a:rPr lang="es-CL" dirty="0"/>
              <a:t>de </a:t>
            </a:r>
            <a:r>
              <a:rPr lang="es-CL" dirty="0" smtClean="0"/>
              <a:t>servicio, </a:t>
            </a:r>
            <a:r>
              <a:rPr lang="es-ES_tradnl" dirty="0" smtClean="0"/>
              <a:t>Cód. establecimiento, </a:t>
            </a:r>
            <a:r>
              <a:rPr lang="es-CL" dirty="0" smtClean="0"/>
              <a:t>Nombre </a:t>
            </a:r>
            <a:r>
              <a:rPr lang="es-CL" dirty="0"/>
              <a:t>de la </a:t>
            </a:r>
            <a:r>
              <a:rPr lang="es-CL" dirty="0" smtClean="0"/>
              <a:t>serie, Mes </a:t>
            </a:r>
            <a:r>
              <a:rPr lang="es-CL" dirty="0"/>
              <a:t>(Dos dígitos) </a:t>
            </a:r>
          </a:p>
          <a:p>
            <a:pPr lvl="2"/>
            <a:r>
              <a:rPr lang="es-CL" b="1" dirty="0" smtClean="0">
                <a:solidFill>
                  <a:srgbClr val="FF0000"/>
                </a:solidFill>
                <a:cs typeface="ヒラギノ角ゴ Pro W3" charset="-128"/>
              </a:rPr>
              <a:t>Ejemplo</a:t>
            </a:r>
            <a:r>
              <a:rPr lang="es-CL" b="1" dirty="0">
                <a:solidFill>
                  <a:srgbClr val="FF0000"/>
                </a:solidFill>
                <a:cs typeface="ヒラギノ角ゴ Pro W3" charset="-128"/>
              </a:rPr>
              <a:t>: </a:t>
            </a:r>
            <a:r>
              <a:rPr lang="es-CL" b="1" dirty="0" smtClean="0">
                <a:solidFill>
                  <a:srgbClr val="FF0000"/>
                </a:solidFill>
                <a:cs typeface="ヒラギノ角ゴ Pro W3" charset="-128"/>
              </a:rPr>
              <a:t>“123010A12.xls”</a:t>
            </a:r>
          </a:p>
          <a:p>
            <a:pPr lvl="1"/>
            <a:endParaRPr lang="es-ES" dirty="0" smtClean="0"/>
          </a:p>
          <a:p>
            <a:r>
              <a:rPr lang="es-ES_tradnl" dirty="0"/>
              <a:t>Hoja Control</a:t>
            </a:r>
          </a:p>
          <a:p>
            <a:pPr lvl="1"/>
            <a:r>
              <a:rPr lang="es-ES_tradnl" dirty="0"/>
              <a:t>No hay consistencia en </a:t>
            </a:r>
            <a:r>
              <a:rPr lang="es-ES_tradnl" dirty="0" smtClean="0"/>
              <a:t>justificación </a:t>
            </a:r>
            <a:r>
              <a:rPr lang="es-ES_tradnl" dirty="0"/>
              <a:t>respecto a la falta de datos en los distintos REM</a:t>
            </a:r>
          </a:p>
          <a:p>
            <a:pPr lvl="1"/>
            <a:r>
              <a:rPr lang="es-ES" dirty="0"/>
              <a:t>Justificar la causal de REM sin datos, usar lista desplegable cuando corresponde</a:t>
            </a:r>
            <a:r>
              <a:rPr lang="es-ES" dirty="0" smtClean="0"/>
              <a:t>.</a:t>
            </a:r>
          </a:p>
          <a:p>
            <a:pPr lvl="1"/>
            <a:endParaRPr lang="es-ES" dirty="0" smtClean="0"/>
          </a:p>
          <a:p>
            <a:pPr>
              <a:buFont typeface="Arial" pitchFamily="34" charset="0"/>
              <a:buChar char="•"/>
            </a:pPr>
            <a:r>
              <a:rPr lang="es-CL" dirty="0"/>
              <a:t>Quedan algunos establecimientos que no renombran bien sus archivos, hoja nombre y hoja control incompleta.</a:t>
            </a:r>
          </a:p>
          <a:p>
            <a:pPr>
              <a:buFont typeface="Arial" pitchFamily="34" charset="0"/>
              <a:buChar char="•"/>
            </a:pPr>
            <a:r>
              <a:rPr lang="es-ES_tradnl" dirty="0" smtClean="0"/>
              <a:t>Repetición </a:t>
            </a:r>
            <a:r>
              <a:rPr lang="es-ES_tradnl" dirty="0"/>
              <a:t>de datos respecto al mes anterior o corte semestral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s-CL" sz="2000" dirty="0"/>
              <a:t>Errores en cambios de filas y celdas</a:t>
            </a:r>
          </a:p>
          <a:p>
            <a:pPr marL="0" indent="0">
              <a:buNone/>
            </a:pPr>
            <a:endParaRPr lang="es-ES_tradnl" dirty="0"/>
          </a:p>
          <a:p>
            <a:pPr lvl="1"/>
            <a:endParaRPr lang="es-ES_tradnl" dirty="0"/>
          </a:p>
          <a:p>
            <a:pPr lvl="1"/>
            <a:endParaRPr lang="es-CL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46" t="14191" r="29654" b="83896"/>
          <a:stretch/>
        </p:blipFill>
        <p:spPr bwMode="auto">
          <a:xfrm>
            <a:off x="4499992" y="1772816"/>
            <a:ext cx="1728192" cy="413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163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b="1" dirty="0"/>
              <a:t>Observaciones Frecuentes de Errores REM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723900"/>
            <a:ext cx="8568952" cy="5760640"/>
          </a:xfrm>
        </p:spPr>
        <p:txBody>
          <a:bodyPr/>
          <a:lstStyle/>
          <a:p>
            <a:endParaRPr lang="es-ES_tradnl" sz="1800" dirty="0" smtClean="0">
              <a:cs typeface="+mn-cs"/>
            </a:endParaRPr>
          </a:p>
          <a:p>
            <a:r>
              <a:rPr lang="es-ES_tradnl" sz="1800" dirty="0" smtClean="0">
                <a:cs typeface="+mn-cs"/>
              </a:rPr>
              <a:t>REM01: </a:t>
            </a:r>
            <a:r>
              <a:rPr lang="es-CL" sz="1800" dirty="0" err="1">
                <a:cs typeface="+mn-cs"/>
              </a:rPr>
              <a:t>Puerperas</a:t>
            </a:r>
            <a:r>
              <a:rPr lang="es-CL" sz="1800" dirty="0">
                <a:cs typeface="+mn-cs"/>
              </a:rPr>
              <a:t>  c/RN no coinciden con los ingresos de RN de los REM05</a:t>
            </a:r>
          </a:p>
          <a:p>
            <a:r>
              <a:rPr lang="es-ES_tradnl" sz="1800" dirty="0">
                <a:cs typeface="+mn-cs"/>
              </a:rPr>
              <a:t>REM02: </a:t>
            </a:r>
            <a:r>
              <a:rPr lang="es-CL" sz="1800" dirty="0">
                <a:cs typeface="+mn-cs"/>
              </a:rPr>
              <a:t>EMP por </a:t>
            </a:r>
            <a:r>
              <a:rPr lang="es-CL" sz="1800" dirty="0" smtClean="0">
                <a:cs typeface="+mn-cs"/>
              </a:rPr>
              <a:t>TENS en </a:t>
            </a:r>
            <a:r>
              <a:rPr lang="es-CL" sz="1800" dirty="0" err="1">
                <a:cs typeface="+mn-cs"/>
              </a:rPr>
              <a:t>Cesfam</a:t>
            </a:r>
            <a:endParaRPr lang="es-CL" sz="1800" dirty="0">
              <a:cs typeface="+mn-cs"/>
            </a:endParaRPr>
          </a:p>
          <a:p>
            <a:r>
              <a:rPr lang="es-CL" sz="1800" dirty="0">
                <a:cs typeface="+mn-cs"/>
              </a:rPr>
              <a:t>REM03: Evaluación de gestantes inconsistencias con ingresos de gestantes del REM 05</a:t>
            </a:r>
          </a:p>
          <a:p>
            <a:endParaRPr lang="es-CL" sz="1200" dirty="0">
              <a:cs typeface="+mn-cs"/>
            </a:endParaRPr>
          </a:p>
          <a:p>
            <a:endParaRPr lang="es-ES_tradnl" sz="1200" dirty="0" smtClean="0"/>
          </a:p>
          <a:p>
            <a:pPr marL="342900" lvl="1" indent="-342900">
              <a:buFont typeface="Arial" charset="0"/>
              <a:buChar char="•"/>
            </a:pPr>
            <a:r>
              <a:rPr lang="es-ES_tradnl" dirty="0" smtClean="0"/>
              <a:t>Falta </a:t>
            </a:r>
            <a:r>
              <a:rPr lang="es-ES_tradnl" dirty="0"/>
              <a:t>de consistencia entre la columna total y beneficiario</a:t>
            </a:r>
          </a:p>
          <a:p>
            <a:r>
              <a:rPr lang="es-ES" sz="1800" dirty="0" smtClean="0"/>
              <a:t>No se respetan los validadores REM del DEIS (mensaje en rojo)</a:t>
            </a:r>
          </a:p>
          <a:p>
            <a:r>
              <a:rPr lang="es-ES" sz="1800" dirty="0" smtClean="0"/>
              <a:t>No se utilizan los validadores locales</a:t>
            </a:r>
          </a:p>
          <a:p>
            <a:pPr marL="342900" lvl="1" indent="-342900">
              <a:buFont typeface="Arial" charset="0"/>
              <a:buChar char="•"/>
            </a:pPr>
            <a:r>
              <a:rPr lang="es-ES_tradnl" dirty="0" smtClean="0"/>
              <a:t>Registro </a:t>
            </a:r>
            <a:r>
              <a:rPr lang="es-ES_tradnl" dirty="0"/>
              <a:t>de </a:t>
            </a:r>
            <a:r>
              <a:rPr lang="es-ES_tradnl" dirty="0" smtClean="0"/>
              <a:t>pueblos originarios y migrantes</a:t>
            </a:r>
          </a:p>
          <a:p>
            <a:pPr marL="0" lvl="1" indent="0">
              <a:buNone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15555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b="1" dirty="0" smtClean="0"/>
              <a:t>Flujo de Estadísticas REM</a:t>
            </a:r>
            <a:endParaRPr lang="es-CL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0361" y="808831"/>
            <a:ext cx="8177213" cy="459929"/>
          </a:xfrm>
        </p:spPr>
        <p:txBody>
          <a:bodyPr/>
          <a:lstStyle/>
          <a:p>
            <a:r>
              <a:rPr lang="es-ES_tradnl" b="1" dirty="0" smtClean="0">
                <a:solidFill>
                  <a:srgbClr val="FF0000"/>
                </a:solidFill>
              </a:rPr>
              <a:t>Estadísticas del mes</a:t>
            </a:r>
            <a:endParaRPr lang="es-CL" b="1" dirty="0">
              <a:solidFill>
                <a:srgbClr val="FF0000"/>
              </a:solidFill>
            </a:endParaRPr>
          </a:p>
        </p:txBody>
      </p:sp>
      <p:sp>
        <p:nvSpPr>
          <p:cNvPr id="4" name="Rectangle 61"/>
          <p:cNvSpPr>
            <a:spLocks noChangeArrowheads="1"/>
          </p:cNvSpPr>
          <p:nvPr/>
        </p:nvSpPr>
        <p:spPr bwMode="auto">
          <a:xfrm>
            <a:off x="250825" y="5301580"/>
            <a:ext cx="8569325" cy="4318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L"/>
          </a:p>
        </p:txBody>
      </p:sp>
      <p:sp>
        <p:nvSpPr>
          <p:cNvPr id="5" name="Line 29"/>
          <p:cNvSpPr>
            <a:spLocks noChangeShapeType="1"/>
          </p:cNvSpPr>
          <p:nvPr/>
        </p:nvSpPr>
        <p:spPr bwMode="auto">
          <a:xfrm>
            <a:off x="250825" y="1340768"/>
            <a:ext cx="8569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6" name="Line 30"/>
          <p:cNvSpPr>
            <a:spLocks noChangeShapeType="1"/>
          </p:cNvSpPr>
          <p:nvPr/>
        </p:nvSpPr>
        <p:spPr bwMode="auto">
          <a:xfrm>
            <a:off x="250825" y="2171023"/>
            <a:ext cx="8569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7" name="Line 31"/>
          <p:cNvSpPr>
            <a:spLocks noChangeShapeType="1"/>
          </p:cNvSpPr>
          <p:nvPr/>
        </p:nvSpPr>
        <p:spPr bwMode="auto">
          <a:xfrm>
            <a:off x="250825" y="1340768"/>
            <a:ext cx="0" cy="43926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8" name="Text Box 33"/>
          <p:cNvSpPr txBox="1">
            <a:spLocks noChangeArrowheads="1"/>
          </p:cNvSpPr>
          <p:nvPr/>
        </p:nvSpPr>
        <p:spPr bwMode="auto">
          <a:xfrm>
            <a:off x="2995034" y="1405539"/>
            <a:ext cx="8909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 sz="1200" b="1" dirty="0" smtClean="0"/>
              <a:t>DEGI – SSO</a:t>
            </a:r>
            <a:endParaRPr lang="es-ES" sz="1200" b="1" dirty="0"/>
          </a:p>
        </p:txBody>
      </p:sp>
      <p:sp>
        <p:nvSpPr>
          <p:cNvPr id="9" name="Line 34"/>
          <p:cNvSpPr>
            <a:spLocks noChangeShapeType="1"/>
          </p:cNvSpPr>
          <p:nvPr/>
        </p:nvSpPr>
        <p:spPr bwMode="auto">
          <a:xfrm>
            <a:off x="1619672" y="1340768"/>
            <a:ext cx="0" cy="43926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11" name="Line 36"/>
          <p:cNvSpPr>
            <a:spLocks noChangeShapeType="1"/>
          </p:cNvSpPr>
          <p:nvPr/>
        </p:nvSpPr>
        <p:spPr bwMode="auto">
          <a:xfrm>
            <a:off x="5292080" y="1340768"/>
            <a:ext cx="0" cy="43926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12" name="Line 37"/>
          <p:cNvSpPr>
            <a:spLocks noChangeShapeType="1"/>
          </p:cNvSpPr>
          <p:nvPr/>
        </p:nvSpPr>
        <p:spPr bwMode="auto">
          <a:xfrm>
            <a:off x="8820150" y="1340768"/>
            <a:ext cx="0" cy="43926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grpSp>
        <p:nvGrpSpPr>
          <p:cNvPr id="51" name="Grupo 50"/>
          <p:cNvGrpSpPr/>
          <p:nvPr/>
        </p:nvGrpSpPr>
        <p:grpSpPr>
          <a:xfrm>
            <a:off x="5003800" y="2710784"/>
            <a:ext cx="1917003" cy="1521247"/>
            <a:chOff x="5003800" y="2600609"/>
            <a:chExt cx="1917003" cy="1521247"/>
          </a:xfrm>
        </p:grpSpPr>
        <p:sp>
          <p:nvSpPr>
            <p:cNvPr id="24" name="Line 53"/>
            <p:cNvSpPr>
              <a:spLocks noChangeShapeType="1"/>
            </p:cNvSpPr>
            <p:nvPr/>
          </p:nvSpPr>
          <p:spPr bwMode="auto">
            <a:xfrm flipV="1">
              <a:off x="5003800" y="3269320"/>
              <a:ext cx="1152376" cy="33919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CL"/>
            </a:p>
          </p:txBody>
        </p:sp>
        <p:pic>
          <p:nvPicPr>
            <p:cNvPr id="21" name="Picture 50" descr="j020546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0369" y="2600609"/>
              <a:ext cx="1390434" cy="1521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Line 56"/>
          <p:cNvSpPr>
            <a:spLocks noChangeShapeType="1"/>
          </p:cNvSpPr>
          <p:nvPr/>
        </p:nvSpPr>
        <p:spPr bwMode="auto">
          <a:xfrm>
            <a:off x="250825" y="5301580"/>
            <a:ext cx="8569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27" name="Line 57"/>
          <p:cNvSpPr>
            <a:spLocks noChangeShapeType="1"/>
          </p:cNvSpPr>
          <p:nvPr/>
        </p:nvSpPr>
        <p:spPr bwMode="auto">
          <a:xfrm>
            <a:off x="250825" y="5733380"/>
            <a:ext cx="8569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28" name="Text Box 60"/>
          <p:cNvSpPr txBox="1">
            <a:spLocks noChangeArrowheads="1"/>
          </p:cNvSpPr>
          <p:nvPr/>
        </p:nvSpPr>
        <p:spPr bwMode="auto">
          <a:xfrm>
            <a:off x="467544" y="5396830"/>
            <a:ext cx="772038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 sz="1200" dirty="0" smtClean="0"/>
              <a:t>1 a 5 día                                          6 al 12 día                                   </a:t>
            </a:r>
            <a:r>
              <a:rPr lang="es-ES_tradnl" sz="1200" b="1" dirty="0" smtClean="0">
                <a:solidFill>
                  <a:srgbClr val="FF0000"/>
                </a:solidFill>
              </a:rPr>
              <a:t>13 a 14                              </a:t>
            </a:r>
            <a:r>
              <a:rPr lang="es-ES_tradnl" sz="1200" dirty="0" smtClean="0"/>
              <a:t>15  día                                       16 día</a:t>
            </a:r>
            <a:endParaRPr lang="es-ES" sz="1200" dirty="0"/>
          </a:p>
        </p:txBody>
      </p:sp>
      <p:grpSp>
        <p:nvGrpSpPr>
          <p:cNvPr id="50" name="Grupo 49"/>
          <p:cNvGrpSpPr/>
          <p:nvPr/>
        </p:nvGrpSpPr>
        <p:grpSpPr>
          <a:xfrm>
            <a:off x="3419549" y="2586526"/>
            <a:ext cx="1733382" cy="1384697"/>
            <a:chOff x="3419549" y="2476351"/>
            <a:chExt cx="1733382" cy="1384697"/>
          </a:xfrm>
        </p:grpSpPr>
        <p:sp>
          <p:nvSpPr>
            <p:cNvPr id="22" name="Line 51"/>
            <p:cNvSpPr>
              <a:spLocks noChangeShapeType="1"/>
            </p:cNvSpPr>
            <p:nvPr/>
          </p:nvSpPr>
          <p:spPr bwMode="auto">
            <a:xfrm flipV="1">
              <a:off x="3419549" y="3240572"/>
              <a:ext cx="819624" cy="31496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9" name="AutoShape 46"/>
            <p:cNvSpPr>
              <a:spLocks noChangeArrowheads="1"/>
            </p:cNvSpPr>
            <p:nvPr/>
          </p:nvSpPr>
          <p:spPr bwMode="auto">
            <a:xfrm>
              <a:off x="4181504" y="3073201"/>
              <a:ext cx="971427" cy="787847"/>
            </a:xfrm>
            <a:prstGeom prst="can">
              <a:avLst>
                <a:gd name="adj" fmla="val 26586"/>
              </a:avLst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_tradnl" sz="1200" b="1" dirty="0" smtClean="0"/>
                <a:t>Base de </a:t>
              </a:r>
            </a:p>
            <a:p>
              <a:pPr algn="ctr"/>
              <a:r>
                <a:rPr lang="es-ES_tradnl" sz="1200" b="1" dirty="0" smtClean="0"/>
                <a:t>Datos</a:t>
              </a:r>
              <a:endParaRPr lang="es-ES" sz="1200" b="1" dirty="0"/>
            </a:p>
          </p:txBody>
        </p:sp>
        <p:pic>
          <p:nvPicPr>
            <p:cNvPr id="29" name="Picture 55" descr="j0223743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3788" y="2476351"/>
              <a:ext cx="726857" cy="50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upo 22"/>
          <p:cNvGrpSpPr/>
          <p:nvPr/>
        </p:nvGrpSpPr>
        <p:grpSpPr>
          <a:xfrm>
            <a:off x="1328218" y="2393867"/>
            <a:ext cx="2517938" cy="2258378"/>
            <a:chOff x="1328218" y="2283692"/>
            <a:chExt cx="2517938" cy="2258378"/>
          </a:xfrm>
        </p:grpSpPr>
        <p:pic>
          <p:nvPicPr>
            <p:cNvPr id="14" name="Picture 39" descr="j029012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1182" y="2841310"/>
              <a:ext cx="1436688" cy="1273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Line 43"/>
            <p:cNvSpPr>
              <a:spLocks noChangeShapeType="1"/>
            </p:cNvSpPr>
            <p:nvPr/>
          </p:nvSpPr>
          <p:spPr bwMode="auto">
            <a:xfrm>
              <a:off x="1328218" y="2722905"/>
              <a:ext cx="1034657" cy="26556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CL"/>
            </a:p>
          </p:txBody>
        </p:sp>
        <p:pic>
          <p:nvPicPr>
            <p:cNvPr id="25" name="Picture 55" descr="j0223743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887" y="3953881"/>
              <a:ext cx="840269" cy="5881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55" descr="j0223743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762824" y="2283692"/>
              <a:ext cx="792088" cy="554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55" descr="j0223743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782475" y="3857652"/>
              <a:ext cx="852285" cy="596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Line 36"/>
          <p:cNvSpPr>
            <a:spLocks noChangeShapeType="1"/>
          </p:cNvSpPr>
          <p:nvPr/>
        </p:nvSpPr>
        <p:spPr bwMode="auto">
          <a:xfrm>
            <a:off x="7020272" y="1340768"/>
            <a:ext cx="0" cy="43926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37" name="2 Marcador de contenido"/>
          <p:cNvSpPr txBox="1">
            <a:spLocks/>
          </p:cNvSpPr>
          <p:nvPr/>
        </p:nvSpPr>
        <p:spPr bwMode="auto">
          <a:xfrm>
            <a:off x="457944" y="5834146"/>
            <a:ext cx="8177213" cy="870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95959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1600" b="1" dirty="0" smtClean="0">
                <a:solidFill>
                  <a:sysClr val="windowText" lastClr="000000"/>
                </a:solidFill>
              </a:rPr>
              <a:t>Cada tres meses se cambia el referente REM-DEGI</a:t>
            </a:r>
          </a:p>
          <a:p>
            <a:r>
              <a:rPr lang="es-ES_tradnl" sz="1600" b="1" dirty="0" smtClean="0">
                <a:solidFill>
                  <a:sysClr val="windowText" lastClr="000000"/>
                </a:solidFill>
              </a:rPr>
              <a:t>Tiempo de espera ante observaciones REM (hasta el día 12 hábil)</a:t>
            </a:r>
            <a:endParaRPr lang="es-CL" sz="1600" b="1" dirty="0">
              <a:solidFill>
                <a:sysClr val="windowText" lastClr="000000"/>
              </a:solidFill>
            </a:endParaRPr>
          </a:p>
        </p:txBody>
      </p:sp>
      <p:sp>
        <p:nvSpPr>
          <p:cNvPr id="38" name="Line 34"/>
          <p:cNvSpPr>
            <a:spLocks noChangeShapeType="1"/>
          </p:cNvSpPr>
          <p:nvPr/>
        </p:nvSpPr>
        <p:spPr bwMode="auto">
          <a:xfrm>
            <a:off x="3995936" y="1682538"/>
            <a:ext cx="0" cy="4050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39" name="Text Box 33"/>
          <p:cNvSpPr txBox="1">
            <a:spLocks noChangeArrowheads="1"/>
          </p:cNvSpPr>
          <p:nvPr/>
        </p:nvSpPr>
        <p:spPr bwMode="auto">
          <a:xfrm>
            <a:off x="338895" y="1590253"/>
            <a:ext cx="126541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 sz="1200" b="1" dirty="0" smtClean="0"/>
              <a:t>Establecimientos</a:t>
            </a:r>
            <a:endParaRPr lang="es-ES" sz="1200" b="1" dirty="0"/>
          </a:p>
        </p:txBody>
      </p:sp>
      <p:sp>
        <p:nvSpPr>
          <p:cNvPr id="41" name="Text Box 33"/>
          <p:cNvSpPr txBox="1">
            <a:spLocks noChangeArrowheads="1"/>
          </p:cNvSpPr>
          <p:nvPr/>
        </p:nvSpPr>
        <p:spPr bwMode="auto">
          <a:xfrm>
            <a:off x="7560979" y="1502709"/>
            <a:ext cx="79079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ES_tradnl" sz="1200" b="1" dirty="0" smtClean="0"/>
              <a:t>Pág</a:t>
            </a:r>
            <a:r>
              <a:rPr lang="es-ES_tradnl" sz="1200" b="1" dirty="0"/>
              <a:t>. </a:t>
            </a:r>
            <a:r>
              <a:rPr lang="es-ES_tradnl" sz="1200" b="1" dirty="0" smtClean="0"/>
              <a:t>WEB</a:t>
            </a:r>
          </a:p>
          <a:p>
            <a:pPr algn="ctr"/>
            <a:r>
              <a:rPr lang="es-ES_tradnl" sz="1200" b="1" dirty="0" smtClean="0"/>
              <a:t>DEGI</a:t>
            </a:r>
          </a:p>
        </p:txBody>
      </p:sp>
      <p:sp>
        <p:nvSpPr>
          <p:cNvPr id="42" name="Text Box 33"/>
          <p:cNvSpPr txBox="1">
            <a:spLocks noChangeArrowheads="1"/>
          </p:cNvSpPr>
          <p:nvPr/>
        </p:nvSpPr>
        <p:spPr bwMode="auto">
          <a:xfrm>
            <a:off x="5618451" y="1588699"/>
            <a:ext cx="102438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 sz="1200" b="1" dirty="0" smtClean="0"/>
              <a:t>MINSAL-DEIS</a:t>
            </a:r>
            <a:endParaRPr lang="es-ES" sz="1200" b="1" dirty="0"/>
          </a:p>
        </p:txBody>
      </p:sp>
      <p:sp>
        <p:nvSpPr>
          <p:cNvPr id="43" name="Text Box 33"/>
          <p:cNvSpPr txBox="1">
            <a:spLocks noChangeArrowheads="1"/>
          </p:cNvSpPr>
          <p:nvPr/>
        </p:nvSpPr>
        <p:spPr bwMode="auto">
          <a:xfrm>
            <a:off x="1877687" y="1748158"/>
            <a:ext cx="157818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 sz="1200" b="1" dirty="0" smtClean="0"/>
              <a:t>Recepción, Validación</a:t>
            </a:r>
            <a:endParaRPr lang="es-ES" sz="1200" b="1" dirty="0"/>
          </a:p>
        </p:txBody>
      </p:sp>
      <p:sp>
        <p:nvSpPr>
          <p:cNvPr id="44" name="Text Box 33"/>
          <p:cNvSpPr txBox="1">
            <a:spLocks noChangeArrowheads="1"/>
          </p:cNvSpPr>
          <p:nvPr/>
        </p:nvSpPr>
        <p:spPr bwMode="auto">
          <a:xfrm>
            <a:off x="4102835" y="1742340"/>
            <a:ext cx="108234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 sz="1200" b="1" dirty="0" smtClean="0"/>
              <a:t>Consolidación</a:t>
            </a:r>
            <a:endParaRPr lang="es-ES" sz="1200" b="1" dirty="0"/>
          </a:p>
        </p:txBody>
      </p:sp>
      <p:sp>
        <p:nvSpPr>
          <p:cNvPr id="45" name="Line 30"/>
          <p:cNvSpPr>
            <a:spLocks noChangeShapeType="1"/>
          </p:cNvSpPr>
          <p:nvPr/>
        </p:nvSpPr>
        <p:spPr bwMode="auto">
          <a:xfrm>
            <a:off x="1619672" y="1684214"/>
            <a:ext cx="36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pic>
        <p:nvPicPr>
          <p:cNvPr id="30" name="Picture 55" descr="j0223743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4148" y="3468908"/>
            <a:ext cx="852285" cy="59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upo 19"/>
          <p:cNvGrpSpPr/>
          <p:nvPr/>
        </p:nvGrpSpPr>
        <p:grpSpPr>
          <a:xfrm>
            <a:off x="280258" y="2620380"/>
            <a:ext cx="974910" cy="2464804"/>
            <a:chOff x="280258" y="2510205"/>
            <a:chExt cx="974910" cy="2464804"/>
          </a:xfrm>
        </p:grpSpPr>
        <p:sp>
          <p:nvSpPr>
            <p:cNvPr id="16" name="Line 42"/>
            <p:cNvSpPr>
              <a:spLocks noChangeShapeType="1"/>
            </p:cNvSpPr>
            <p:nvPr/>
          </p:nvSpPr>
          <p:spPr bwMode="auto">
            <a:xfrm flipH="1">
              <a:off x="662334" y="3782560"/>
              <a:ext cx="337176" cy="6712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CL"/>
            </a:p>
          </p:txBody>
        </p:sp>
        <p:pic>
          <p:nvPicPr>
            <p:cNvPr id="46" name="Picture 38" descr="admiralClubForms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58" y="2858730"/>
              <a:ext cx="450930" cy="4509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38" descr="admiralClubForms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238" y="2510205"/>
              <a:ext cx="450930" cy="4509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Line 42"/>
            <p:cNvSpPr>
              <a:spLocks noChangeShapeType="1"/>
            </p:cNvSpPr>
            <p:nvPr/>
          </p:nvSpPr>
          <p:spPr bwMode="auto">
            <a:xfrm flipH="1" flipV="1">
              <a:off x="588001" y="3127895"/>
              <a:ext cx="426607" cy="32809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49" name="Line 42"/>
            <p:cNvSpPr>
              <a:spLocks noChangeShapeType="1"/>
            </p:cNvSpPr>
            <p:nvPr/>
          </p:nvSpPr>
          <p:spPr bwMode="auto">
            <a:xfrm flipH="1" flipV="1">
              <a:off x="1038930" y="2939914"/>
              <a:ext cx="55262" cy="467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CL"/>
            </a:p>
          </p:txBody>
        </p:sp>
        <p:pic>
          <p:nvPicPr>
            <p:cNvPr id="13" name="Picture 38" descr="admiralClubForms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962" y="4208247"/>
              <a:ext cx="766763" cy="7667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7"/>
          <a:srcRect l="21697" t="8065" r="21441" b="28334"/>
          <a:stretch/>
        </p:blipFill>
        <p:spPr>
          <a:xfrm>
            <a:off x="7148455" y="2987457"/>
            <a:ext cx="1562008" cy="982753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46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C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43807" y="4406900"/>
            <a:ext cx="5650905" cy="1362075"/>
          </a:xfrm>
        </p:spPr>
        <p:txBody>
          <a:bodyPr/>
          <a:lstStyle/>
          <a:p>
            <a:r>
              <a:rPr lang="es-ES_tradnl" sz="3200" dirty="0" smtClean="0"/>
              <a:t>MODIFICACIONES REM</a:t>
            </a:r>
            <a:br>
              <a:rPr lang="es-ES_tradnl" sz="3200" dirty="0" smtClean="0"/>
            </a:br>
            <a:r>
              <a:rPr lang="es-ES_tradnl" sz="3200" dirty="0" smtClean="0"/>
              <a:t>2015 a 2017</a:t>
            </a:r>
            <a:endParaRPr lang="es-CL" sz="3200" dirty="0"/>
          </a:p>
        </p:txBody>
      </p:sp>
      <p:pic>
        <p:nvPicPr>
          <p:cNvPr id="2050" name="Picture 2" descr="Resultado de imagen para ESTadist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33518"/>
            <a:ext cx="2736304" cy="2280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74764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C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91679" y="4406900"/>
            <a:ext cx="6803033" cy="1362075"/>
          </a:xfrm>
        </p:spPr>
        <p:txBody>
          <a:bodyPr/>
          <a:lstStyle/>
          <a:p>
            <a:pPr algn="ctr"/>
            <a:r>
              <a:rPr lang="es-ES_tradnl" sz="3200" dirty="0" smtClean="0"/>
              <a:t>Egresos hospitalarios</a:t>
            </a:r>
            <a:endParaRPr lang="es-CL" sz="3200" dirty="0"/>
          </a:p>
        </p:txBody>
      </p:sp>
      <p:pic>
        <p:nvPicPr>
          <p:cNvPr id="4100" name="Picture 4" descr="http://ssosorno.cl/wrdprss_minsal/wp-content/uploads/2012/06/Hospital-Purranqu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40" b="12370"/>
          <a:stretch/>
        </p:blipFill>
        <p:spPr bwMode="auto">
          <a:xfrm>
            <a:off x="3275856" y="2508879"/>
            <a:ext cx="2133790" cy="128016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ssosorno.cl/wrdprss_minsal/wp-content/uploads/2012/06/Hospital-Base-Osorn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61" b="16722"/>
          <a:stretch/>
        </p:blipFill>
        <p:spPr bwMode="auto">
          <a:xfrm>
            <a:off x="2915816" y="476672"/>
            <a:ext cx="2782707" cy="165618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ssosorno.cl/wrdprss_minsal/wp-content/uploads/2012/06/Hospital-Puerto-Octay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72" b="17153"/>
          <a:stretch/>
        </p:blipFill>
        <p:spPr bwMode="auto">
          <a:xfrm>
            <a:off x="616220" y="2833348"/>
            <a:ext cx="2227587" cy="132579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ssosorno.cl/wrdprss_minsal/wp-content/uploads/2012/06/Hospital-de-Río-Negro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3" b="13707"/>
          <a:stretch/>
        </p:blipFill>
        <p:spPr bwMode="auto">
          <a:xfrm>
            <a:off x="5863656" y="2806735"/>
            <a:ext cx="2133790" cy="12285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://ssosorno.cl/wrdprss_minsal/wp-content/uploads/2012/06/Hospital-Misión-San-Juan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7" b="17776"/>
          <a:stretch/>
        </p:blipFill>
        <p:spPr bwMode="auto">
          <a:xfrm>
            <a:off x="2195736" y="5224757"/>
            <a:ext cx="2133790" cy="122857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://ssosorno.cl/wrdprss_minsal/wp-content/uploads/2012/06/Hospital-del-Perpetuo-Socorro-de-Quilacahuín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6" b="12804"/>
          <a:stretch/>
        </p:blipFill>
        <p:spPr bwMode="auto">
          <a:xfrm>
            <a:off x="4788024" y="5224757"/>
            <a:ext cx="2133790" cy="121183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191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57200" y="24558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altLang="es-C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57200" y="29130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altLang="es-C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457200" y="24558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altLang="es-C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457200" y="29130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altLang="es-C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457200" y="4005064"/>
            <a:ext cx="408316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000" dirty="0" smtClean="0"/>
              <a:t>Nº de Requerimiento: </a:t>
            </a:r>
          </a:p>
          <a:p>
            <a:r>
              <a:rPr lang="es-ES_tradnl" sz="1000" dirty="0" err="1" smtClean="0"/>
              <a:t>Fec</a:t>
            </a:r>
            <a:r>
              <a:rPr lang="es-ES_tradnl" sz="1000" dirty="0" smtClean="0"/>
              <a:t>. Respuesta de Requerimiento al Establecimiento (email):</a:t>
            </a:r>
          </a:p>
          <a:p>
            <a:r>
              <a:rPr lang="es-ES_tradnl" sz="1000" dirty="0" err="1" smtClean="0"/>
              <a:t>Fec</a:t>
            </a:r>
            <a:r>
              <a:rPr lang="es-ES_tradnl" sz="1000" dirty="0" smtClean="0"/>
              <a:t>. Modificación archivo en DEGI:</a:t>
            </a:r>
          </a:p>
          <a:p>
            <a:r>
              <a:rPr lang="es-ES_tradnl" sz="1000" dirty="0" err="1" smtClean="0"/>
              <a:t>Fec</a:t>
            </a:r>
            <a:r>
              <a:rPr lang="es-ES_tradnl" sz="1000" dirty="0" smtClean="0"/>
              <a:t>. Carga  DEIS:</a:t>
            </a:r>
          </a:p>
          <a:p>
            <a:r>
              <a:rPr lang="es-ES_tradnl" sz="1000" dirty="0" err="1" smtClean="0"/>
              <a:t>Fec</a:t>
            </a:r>
            <a:r>
              <a:rPr lang="es-ES_tradnl" sz="1000" dirty="0" smtClean="0"/>
              <a:t>. De Confirmación al establecimiento de modificación realizada en DEIS:</a:t>
            </a:r>
            <a:endParaRPr lang="es-CL" sz="1000" dirty="0"/>
          </a:p>
        </p:txBody>
      </p:sp>
      <p:sp>
        <p:nvSpPr>
          <p:cNvPr id="11" name="10 CuadroTexto"/>
          <p:cNvSpPr txBox="1"/>
          <p:nvPr/>
        </p:nvSpPr>
        <p:spPr>
          <a:xfrm>
            <a:off x="651937" y="5030566"/>
            <a:ext cx="7776864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1200" b="1" i="1" u="sng" dirty="0" smtClean="0">
                <a:solidFill>
                  <a:srgbClr val="00B050"/>
                </a:solidFill>
              </a:rPr>
              <a:t>Causas de Modificación:</a:t>
            </a:r>
          </a:p>
          <a:p>
            <a:pPr marL="685800" lvl="1" indent="-228600">
              <a:buFontTx/>
              <a:buAutoNum type="arabicPeriod"/>
            </a:pPr>
            <a:r>
              <a:rPr lang="es-ES_tradnl" sz="1200" i="1" dirty="0" smtClean="0">
                <a:solidFill>
                  <a:srgbClr val="00B050"/>
                </a:solidFill>
              </a:rPr>
              <a:t>Solicitado por establecimiento, sólo hasta 3 </a:t>
            </a:r>
            <a:r>
              <a:rPr lang="es-ES_tradnl" sz="1200" i="1" dirty="0">
                <a:solidFill>
                  <a:srgbClr val="00B050"/>
                </a:solidFill>
              </a:rPr>
              <a:t>meses. </a:t>
            </a:r>
            <a:r>
              <a:rPr lang="es-ES_tradnl" sz="1200" i="1" dirty="0" err="1" smtClean="0">
                <a:solidFill>
                  <a:srgbClr val="00B050"/>
                </a:solidFill>
              </a:rPr>
              <a:t>Ej</a:t>
            </a:r>
            <a:r>
              <a:rPr lang="es-ES_tradnl" sz="1200" i="1" dirty="0" smtClean="0">
                <a:solidFill>
                  <a:srgbClr val="00B050"/>
                </a:solidFill>
              </a:rPr>
              <a:t>: Estadística </a:t>
            </a:r>
            <a:r>
              <a:rPr lang="es-ES_tradnl" sz="1200" i="1" dirty="0">
                <a:solidFill>
                  <a:srgbClr val="00B050"/>
                </a:solidFill>
              </a:rPr>
              <a:t>mes de enero plazo corrección Feb, Mar, </a:t>
            </a:r>
            <a:r>
              <a:rPr lang="es-ES_tradnl" sz="1200" i="1" dirty="0" smtClean="0">
                <a:solidFill>
                  <a:srgbClr val="00B050"/>
                </a:solidFill>
              </a:rPr>
              <a:t>Abr</a:t>
            </a:r>
            <a:endParaRPr lang="es-CL" sz="1200" i="1" dirty="0">
              <a:solidFill>
                <a:srgbClr val="00B050"/>
              </a:solidFill>
            </a:endParaRPr>
          </a:p>
          <a:p>
            <a:pPr marL="685800" lvl="1" indent="-228600">
              <a:buAutoNum type="arabicPeriod"/>
            </a:pPr>
            <a:r>
              <a:rPr lang="es-ES_tradnl" sz="1200" i="1" dirty="0">
                <a:solidFill>
                  <a:srgbClr val="00B050"/>
                </a:solidFill>
              </a:rPr>
              <a:t>Solicitado </a:t>
            </a:r>
            <a:r>
              <a:rPr lang="es-ES_tradnl" sz="1200" i="1" dirty="0" smtClean="0">
                <a:solidFill>
                  <a:srgbClr val="00B050"/>
                </a:solidFill>
              </a:rPr>
              <a:t>por MINSAL</a:t>
            </a:r>
          </a:p>
          <a:p>
            <a:pPr marL="685800" lvl="1" indent="-228600">
              <a:buAutoNum type="arabicPeriod"/>
            </a:pPr>
            <a:r>
              <a:rPr lang="es-ES_tradnl" sz="1200" i="1" dirty="0">
                <a:solidFill>
                  <a:srgbClr val="00B050"/>
                </a:solidFill>
              </a:rPr>
              <a:t>Solicitado </a:t>
            </a:r>
            <a:r>
              <a:rPr lang="es-ES_tradnl" sz="1200" i="1" dirty="0" smtClean="0">
                <a:solidFill>
                  <a:srgbClr val="00B050"/>
                </a:solidFill>
              </a:rPr>
              <a:t>por Encargado de Programa SSO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t="20776" r="13503" b="32123"/>
          <a:stretch/>
        </p:blipFill>
        <p:spPr>
          <a:xfrm>
            <a:off x="361597" y="1268760"/>
            <a:ext cx="8463061" cy="2592289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181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sz="2000" dirty="0" smtClean="0"/>
              <a:t>Resumen Requerimientos Modificación</a:t>
            </a:r>
            <a:br>
              <a:rPr lang="es-CL" sz="2000" dirty="0" smtClean="0"/>
            </a:br>
            <a:r>
              <a:rPr lang="es-CL" sz="2000" dirty="0" smtClean="0"/>
              <a:t>Estadística REM – 2016 y 2017</a:t>
            </a:r>
            <a:endParaRPr lang="es-CL" sz="2000" dirty="0"/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8575972"/>
              </p:ext>
            </p:extLst>
          </p:nvPr>
        </p:nvGraphicFramePr>
        <p:xfrm>
          <a:off x="173527" y="1052736"/>
          <a:ext cx="3960440" cy="51225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4"/>
                <a:gridCol w="1008112"/>
                <a:gridCol w="1296144"/>
              </a:tblGrid>
              <a:tr h="14401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900" b="1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Establecimiento</a:t>
                      </a:r>
                      <a:endParaRPr lang="es-CL" sz="900" b="1" i="0" u="none" strike="noStrike" dirty="0" smtClean="0">
                        <a:solidFill>
                          <a:sysClr val="windowText" lastClr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800" b="1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Nº Solicitudes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800" b="1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Nº Modificaciones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131048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Cesfam</a:t>
                      </a:r>
                      <a:r>
                        <a:rPr lang="es-CL" sz="105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Pablo Araya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13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Cesfam</a:t>
                      </a:r>
                      <a:r>
                        <a:rPr lang="es-CL" sz="105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Pampa Alegre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13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Cesfam</a:t>
                      </a:r>
                      <a:r>
                        <a:rPr lang="es-CL" sz="105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s-CL" sz="105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Purranque</a:t>
                      </a:r>
                      <a:endParaRPr lang="es-CL" sz="105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13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Hospital Base Osorno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169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13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Cesfam M. Lopetegui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13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Cecosf Manuel Rodriguez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13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Cesfam San Pablo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13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Cesfam Ovejeria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13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Cesfam Quinto Centenario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13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Cesfam Pedro Jauregui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13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Cesfam Rahue Alto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13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Hospital Purranque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13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Hospital Rio Negro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13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Prais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13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Hospital </a:t>
                      </a:r>
                      <a:r>
                        <a:rPr lang="es-CL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P.S. </a:t>
                      </a:r>
                      <a:r>
                        <a:rPr lang="es-CL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Quilacahuin</a:t>
                      </a:r>
                      <a:endParaRPr lang="es-CL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13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Cesfam Entre Lagos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13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Cesfam</a:t>
                      </a:r>
                      <a:r>
                        <a:rPr lang="es-CL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s-CL" sz="105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Bahia</a:t>
                      </a:r>
                      <a:r>
                        <a:rPr lang="es-CL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Mansa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13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PSR - Tres Esteros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13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PSR - Corte Alto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48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PSR - Huilma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574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Cecosf Riachuelo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245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PSR - Currimahuida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810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Hospital M. San Juan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PSR - Purrehuin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520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PSR - Aleucapi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37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PSR - Pucopio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641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PSR - La Poza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08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Cosam Rahue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399"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900" b="1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TOTAL</a:t>
                      </a:r>
                      <a:endParaRPr lang="es-CL" sz="900" b="1" i="0" u="none" strike="noStrike" dirty="0" smtClean="0">
                        <a:solidFill>
                          <a:sysClr val="windowText" lastClr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s-CL" sz="900" b="1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79</a:t>
                      </a:r>
                      <a:endParaRPr lang="es-CL" sz="9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s-CL" sz="900" b="1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1.775</a:t>
                      </a:r>
                      <a:endParaRPr lang="es-CL" sz="9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181075" y="6564902"/>
            <a:ext cx="4320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1" dirty="0" smtClean="0"/>
              <a:t>Nota</a:t>
            </a:r>
            <a:r>
              <a:rPr lang="es-CL" sz="1200" dirty="0" smtClean="0"/>
              <a:t>: Se consideran solicitudes realizadas el año 2016 y 2017. 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7272040"/>
              </p:ext>
            </p:extLst>
          </p:nvPr>
        </p:nvGraphicFramePr>
        <p:xfrm>
          <a:off x="4860032" y="801306"/>
          <a:ext cx="3816424" cy="58852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4"/>
                <a:gridCol w="1008112"/>
                <a:gridCol w="1152128"/>
              </a:tblGrid>
              <a:tr h="170581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900" b="1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Establecimiento</a:t>
                      </a:r>
                      <a:endParaRPr lang="es-CL" sz="900" b="1" i="0" u="none" strike="noStrike" dirty="0" smtClean="0">
                        <a:solidFill>
                          <a:sysClr val="windowText" lastClr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700" b="1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Nº Solicitudes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700" b="1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Nº Modificaciones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131048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Hospital Puerto </a:t>
                      </a:r>
                      <a:r>
                        <a:rPr lang="es-CL" sz="9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Octay</a:t>
                      </a:r>
                      <a:endParaRPr lang="es-CL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13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Hospital Base Osorno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13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Cesfam</a:t>
                      </a:r>
                      <a:r>
                        <a:rPr lang="es-CL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Pedro </a:t>
                      </a:r>
                      <a:r>
                        <a:rPr lang="es-CL" sz="9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Jauregui</a:t>
                      </a:r>
                      <a:endParaRPr lang="es-CL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596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13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Cesfam</a:t>
                      </a:r>
                      <a:r>
                        <a:rPr lang="es-CL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s-CL" sz="9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Purranque</a:t>
                      </a:r>
                      <a:endParaRPr lang="es-CL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486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13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Cesfam</a:t>
                      </a:r>
                      <a:r>
                        <a:rPr lang="es-CL" sz="8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Pablo Araya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315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13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Hospital </a:t>
                      </a:r>
                      <a:r>
                        <a:rPr lang="es-CL" sz="800" b="0" i="0" u="none" strike="noStrike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Quilacahuin</a:t>
                      </a:r>
                      <a:endParaRPr lang="es-CL" sz="800" b="0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13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Cesfam</a:t>
                      </a:r>
                      <a:r>
                        <a:rPr lang="es-CL" sz="8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Entre Lagos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236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13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Cesfam</a:t>
                      </a:r>
                      <a:r>
                        <a:rPr lang="es-CL" sz="8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s-CL" sz="800" b="0" i="0" u="none" strike="noStrike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Ovejeria</a:t>
                      </a:r>
                      <a:endParaRPr lang="es-CL" sz="800" b="0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13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Posta Cascadas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13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Posta </a:t>
                      </a:r>
                      <a:r>
                        <a:rPr lang="es-CL" sz="800" b="0" i="0" u="none" strike="noStrike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Rupanco</a:t>
                      </a:r>
                      <a:endParaRPr lang="es-CL" sz="800" b="0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13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Cesfam</a:t>
                      </a:r>
                      <a:r>
                        <a:rPr lang="es-CL" sz="8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s-CL" sz="800" b="0" i="0" u="none" strike="noStrike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Bahia</a:t>
                      </a:r>
                      <a:r>
                        <a:rPr lang="es-CL" sz="8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Mansa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124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13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Posta Piedras Negras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113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13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Posta </a:t>
                      </a:r>
                      <a:r>
                        <a:rPr lang="es-CL" sz="800" b="0" i="0" u="none" strike="noStrike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Coihueco</a:t>
                      </a:r>
                      <a:endParaRPr lang="es-CL" sz="800" b="0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13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Cesfam</a:t>
                      </a:r>
                      <a:r>
                        <a:rPr lang="es-CL" sz="8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s-CL" sz="800" b="0" i="0" u="none" strike="noStrike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Puaucho</a:t>
                      </a:r>
                      <a:endParaRPr lang="es-CL" sz="800" b="0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13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Posta La Calo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13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Posta </a:t>
                      </a:r>
                      <a:r>
                        <a:rPr lang="es-CL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Pellinada</a:t>
                      </a:r>
                      <a:endParaRPr lang="es-CL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13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Posta Corte Alto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13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Cesfam</a:t>
                      </a:r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s-CL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Rahue</a:t>
                      </a:r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Alto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13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Cesfam</a:t>
                      </a:r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 Centenario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489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Posta </a:t>
                      </a:r>
                      <a:r>
                        <a:rPr lang="es-CL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Hueyusca</a:t>
                      </a:r>
                      <a:endParaRPr lang="es-CL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574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Posta Crucero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245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Cesfam</a:t>
                      </a:r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Pampa Alegre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810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Posta Coligual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9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Cecosf</a:t>
                      </a:r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Riachuelo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520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Cesfam</a:t>
                      </a:r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Marcelo </a:t>
                      </a:r>
                      <a:r>
                        <a:rPr lang="es-CL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Lopetegui</a:t>
                      </a:r>
                      <a:endParaRPr lang="es-CL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379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Cesfam</a:t>
                      </a:r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San Pablo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641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Sapu</a:t>
                      </a:r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Dental Pedro </a:t>
                      </a:r>
                      <a:r>
                        <a:rPr lang="es-CL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Jauregui</a:t>
                      </a:r>
                      <a:endParaRPr lang="es-CL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089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Hospital </a:t>
                      </a:r>
                      <a:r>
                        <a:rPr lang="es-CL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Purranque</a:t>
                      </a:r>
                      <a:endParaRPr lang="es-CL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399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Posta Colonia Ponce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399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Posta </a:t>
                      </a:r>
                      <a:r>
                        <a:rPr lang="es-CL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Huilma</a:t>
                      </a:r>
                      <a:endParaRPr lang="es-CL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399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Cecosf</a:t>
                      </a:r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El Encanto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399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Posta Tres Esteros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399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Posta Concordia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399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Posta </a:t>
                      </a:r>
                      <a:r>
                        <a:rPr lang="es-CL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Collihuinco</a:t>
                      </a:r>
                      <a:endParaRPr lang="es-CL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399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Hospital Rio Negro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399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Hospital </a:t>
                      </a:r>
                      <a:r>
                        <a:rPr lang="es-CL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Mision</a:t>
                      </a:r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San Juan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399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Posta San Pedro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399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Posta Purrehuin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399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Posta La Naranja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399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Posta </a:t>
                      </a:r>
                      <a:r>
                        <a:rPr lang="es-CL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Currimahuida</a:t>
                      </a:r>
                      <a:endParaRPr lang="es-CL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399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Posta </a:t>
                      </a:r>
                      <a:r>
                        <a:rPr lang="es-CL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Cuinco</a:t>
                      </a:r>
                      <a:endParaRPr lang="es-CL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399">
                <a:tc>
                  <a:txBody>
                    <a:bodyPr/>
                    <a:lstStyle/>
                    <a:p>
                      <a:pPr algn="l" fontAlgn="b"/>
                      <a:r>
                        <a:rPr lang="es-CL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  <a:endParaRPr lang="es-C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</a:t>
                      </a:r>
                      <a:endParaRPr lang="es-C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5.285</a:t>
                      </a:r>
                      <a:endParaRPr lang="es-CL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Flecha derecha 3"/>
          <p:cNvSpPr/>
          <p:nvPr/>
        </p:nvSpPr>
        <p:spPr>
          <a:xfrm>
            <a:off x="4234656" y="3501008"/>
            <a:ext cx="553368" cy="43204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CuadroTexto 7"/>
          <p:cNvSpPr txBox="1"/>
          <p:nvPr/>
        </p:nvSpPr>
        <p:spPr>
          <a:xfrm>
            <a:off x="152400" y="723900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Año 2016</a:t>
            </a:r>
            <a:endParaRPr lang="es-CL" dirty="0"/>
          </a:p>
        </p:txBody>
      </p:sp>
      <p:sp>
        <p:nvSpPr>
          <p:cNvPr id="9" name="CuadroTexto 8"/>
          <p:cNvSpPr txBox="1"/>
          <p:nvPr/>
        </p:nvSpPr>
        <p:spPr>
          <a:xfrm>
            <a:off x="7380312" y="467380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Año 2017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4486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1545121"/>
              </p:ext>
            </p:extLst>
          </p:nvPr>
        </p:nvGraphicFramePr>
        <p:xfrm>
          <a:off x="251520" y="188640"/>
          <a:ext cx="8712968" cy="6480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Conector recto 5"/>
          <p:cNvCxnSpPr/>
          <p:nvPr/>
        </p:nvCxnSpPr>
        <p:spPr>
          <a:xfrm>
            <a:off x="107504" y="1340768"/>
            <a:ext cx="8856984" cy="0"/>
          </a:xfrm>
          <a:prstGeom prst="line">
            <a:avLst/>
          </a:prstGeom>
          <a:ln w="9525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6"/>
          <p:cNvCxnSpPr/>
          <p:nvPr/>
        </p:nvCxnSpPr>
        <p:spPr>
          <a:xfrm>
            <a:off x="107504" y="2780928"/>
            <a:ext cx="8856984" cy="0"/>
          </a:xfrm>
          <a:prstGeom prst="line">
            <a:avLst/>
          </a:prstGeom>
          <a:ln w="9525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579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C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43807" y="4406900"/>
            <a:ext cx="5650905" cy="1362075"/>
          </a:xfrm>
        </p:spPr>
        <p:txBody>
          <a:bodyPr/>
          <a:lstStyle/>
          <a:p>
            <a:r>
              <a:rPr lang="es-ES_tradnl" sz="3200" dirty="0" smtClean="0"/>
              <a:t>MODIFICACIONES REM</a:t>
            </a:r>
            <a:br>
              <a:rPr lang="es-ES_tradnl" sz="3200" dirty="0" smtClean="0"/>
            </a:br>
            <a:r>
              <a:rPr lang="es-ES_tradnl" sz="3200" dirty="0" smtClean="0"/>
              <a:t>Nueva metodología 2018</a:t>
            </a:r>
            <a:endParaRPr lang="es-CL" sz="3200" dirty="0"/>
          </a:p>
        </p:txBody>
      </p:sp>
      <p:pic>
        <p:nvPicPr>
          <p:cNvPr id="2050" name="Picture 2" descr="Resultado de imagen para ESTadist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33518"/>
            <a:ext cx="2736304" cy="2280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4269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C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3200" dirty="0" smtClean="0">
                <a:solidFill>
                  <a:srgbClr val="3366CC"/>
                </a:solidFill>
              </a:rPr>
              <a:t>REM</a:t>
            </a:r>
            <a:endParaRPr lang="es-CL" sz="3200" dirty="0">
              <a:solidFill>
                <a:srgbClr val="3366CC"/>
              </a:solidFill>
            </a:endParaRP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2843807" y="4406900"/>
            <a:ext cx="5650905" cy="1362075"/>
          </a:xfrm>
          <a:prstGeom prst="rect">
            <a:avLst/>
          </a:prstGeom>
        </p:spPr>
        <p:txBody>
          <a:bodyPr anchor="t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 cap="all">
                <a:solidFill>
                  <a:schemeClr val="tx1"/>
                </a:solidFill>
                <a:latin typeface="+mj-lt"/>
                <a:ea typeface="ヒラギノ角ゴ Pro W3" charset="-128"/>
                <a:cs typeface="ヒラギノ角ゴ Pro W3" charset="-128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9pPr>
          </a:lstStyle>
          <a:p>
            <a:pPr algn="ctr"/>
            <a:r>
              <a:rPr lang="es-ES_tradnl" sz="3200" dirty="0" smtClean="0"/>
              <a:t>REM - 2018</a:t>
            </a:r>
            <a:endParaRPr lang="es-CL" sz="3200" dirty="0"/>
          </a:p>
        </p:txBody>
      </p:sp>
    </p:spTree>
    <p:extLst>
      <p:ext uri="{BB962C8B-B14F-4D97-AF65-F5344CB8AC3E}">
        <p14:creationId xmlns:p14="http://schemas.microsoft.com/office/powerpoint/2010/main" val="8477638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164513" cy="900336"/>
          </a:xfrm>
        </p:spPr>
        <p:txBody>
          <a:bodyPr/>
          <a:lstStyle/>
          <a:p>
            <a:r>
              <a:rPr lang="es-CL" dirty="0" smtClean="0"/>
              <a:t>REM – 2018</a:t>
            </a:r>
            <a:br>
              <a:rPr lang="es-CL" dirty="0" smtClean="0"/>
            </a:br>
            <a:r>
              <a:rPr lang="es-CL" sz="1600" dirty="0" smtClean="0">
                <a:solidFill>
                  <a:srgbClr val="FF0000"/>
                </a:solidFill>
              </a:rPr>
              <a:t>Serie A, </a:t>
            </a:r>
            <a:r>
              <a:rPr lang="es-CL" sz="1600" dirty="0">
                <a:solidFill>
                  <a:srgbClr val="FF0000"/>
                </a:solidFill>
              </a:rPr>
              <a:t>BS, BM y D</a:t>
            </a: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3121749"/>
              </p:ext>
            </p:extLst>
          </p:nvPr>
        </p:nvGraphicFramePr>
        <p:xfrm>
          <a:off x="1115615" y="908720"/>
          <a:ext cx="7344817" cy="52853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858"/>
                <a:gridCol w="713026"/>
                <a:gridCol w="4994813"/>
                <a:gridCol w="1080120"/>
              </a:tblGrid>
              <a:tr h="269059"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CL" sz="1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SERIE</a:t>
                      </a:r>
                      <a:endParaRPr lang="es-CL" sz="600" b="1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286" marR="6286" marT="628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CL" sz="10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REM</a:t>
                      </a:r>
                      <a:endParaRPr lang="es-CL" sz="600" b="1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286" marR="6286" marT="628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CL" sz="1000" b="1" u="none" strike="noStrike" kern="1200" dirty="0" smtClean="0">
                          <a:solidFill>
                            <a:schemeClr val="lt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DETALLE</a:t>
                      </a:r>
                      <a:endParaRPr lang="es-CL" sz="1000" b="1" u="none" strike="noStrike" kern="1200" dirty="0">
                        <a:solidFill>
                          <a:schemeClr val="lt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CL" sz="1000" b="1" u="none" strike="noStrike" kern="1200" dirty="0" err="1" smtClean="0">
                          <a:solidFill>
                            <a:schemeClr val="lt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Modif</a:t>
                      </a:r>
                      <a:r>
                        <a:rPr lang="es-CL" sz="1000" b="1" u="none" strike="noStrike" kern="1200" dirty="0" smtClean="0">
                          <a:solidFill>
                            <a:schemeClr val="lt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.</a:t>
                      </a:r>
                      <a:r>
                        <a:rPr lang="es-CL" sz="1000" b="1" u="none" strike="noStrike" kern="1200" baseline="0" dirty="0" smtClean="0">
                          <a:solidFill>
                            <a:schemeClr val="lt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2018</a:t>
                      </a:r>
                      <a:endParaRPr lang="es-CL" sz="1000" b="1" u="none" strike="noStrike" kern="1200" dirty="0">
                        <a:solidFill>
                          <a:schemeClr val="lt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663"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CL" sz="900" b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</a:t>
                      </a:r>
                      <a:endParaRPr lang="es-CL" sz="900" b="0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286" marR="6286" marT="628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CL" sz="900" b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REM-01</a:t>
                      </a:r>
                      <a:endParaRPr lang="es-CL" sz="900" b="0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286" marR="6286" marT="628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900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Controles </a:t>
                      </a:r>
                      <a:r>
                        <a:rPr lang="es-CL" sz="900" kern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 </a:t>
                      </a:r>
                      <a:r>
                        <a:rPr lang="es-CL" sz="900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Salud</a:t>
                      </a: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L" sz="900" kern="12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CC"/>
                    </a:solidFill>
                  </a:tcPr>
                </a:tc>
              </a:tr>
              <a:tr h="178663"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CL" sz="900" b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</a:t>
                      </a:r>
                      <a:endParaRPr lang="es-CL" sz="900" b="0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286" marR="6286" marT="6286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CL" sz="900" b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REM-02</a:t>
                      </a:r>
                      <a:endParaRPr lang="es-CL" sz="900" b="0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286" marR="6286" marT="628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9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Examen </a:t>
                      </a:r>
                      <a:r>
                        <a:rPr lang="es-CL" sz="9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 </a:t>
                      </a:r>
                      <a:r>
                        <a:rPr lang="es-CL" sz="9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Medicina Preventiva </a:t>
                      </a:r>
                      <a:r>
                        <a:rPr lang="es-CL" sz="9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 </a:t>
                      </a:r>
                      <a:r>
                        <a:rPr lang="es-CL" sz="9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Mayores </a:t>
                      </a:r>
                      <a:r>
                        <a:rPr lang="es-CL" sz="9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 </a:t>
                      </a:r>
                      <a:r>
                        <a:rPr lang="es-CL" sz="9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 Años</a:t>
                      </a:r>
                      <a:endParaRPr lang="es-CL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L" sz="11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78663"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CL" sz="900" b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</a:t>
                      </a:r>
                      <a:endParaRPr lang="es-CL" sz="900" b="0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286" marR="6286" marT="6286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CL" sz="900" b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REM-03</a:t>
                      </a:r>
                      <a:endParaRPr lang="es-CL" sz="900" b="0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286" marR="6286" marT="628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9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Aplicación </a:t>
                      </a:r>
                      <a:r>
                        <a:rPr lang="es-CL" sz="9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 </a:t>
                      </a:r>
                      <a:r>
                        <a:rPr lang="es-CL" sz="9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Resultados </a:t>
                      </a:r>
                      <a:r>
                        <a:rPr lang="es-CL" sz="9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 </a:t>
                      </a:r>
                      <a:r>
                        <a:rPr lang="es-CL" sz="9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Escalas </a:t>
                      </a:r>
                      <a:r>
                        <a:rPr lang="es-CL" sz="9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 </a:t>
                      </a:r>
                      <a:r>
                        <a:rPr lang="es-CL" sz="9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Evaluación </a:t>
                      </a:r>
                      <a:endParaRPr lang="es-CL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L" sz="11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78663"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CL" sz="900" b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</a:t>
                      </a:r>
                      <a:endParaRPr lang="es-CL" sz="900" b="0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286" marR="6286" marT="6286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CL" sz="900" b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REM-04</a:t>
                      </a:r>
                      <a:endParaRPr lang="es-CL" sz="900" b="0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286" marR="6286" marT="628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900" b="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Consultas y Otras Atenciones en la Red</a:t>
                      </a:r>
                      <a:endParaRPr lang="es-CL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L" sz="1100" b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78663"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CL" sz="900" b="0" u="none" strike="noStrike" dirty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</a:t>
                      </a:r>
                      <a:endParaRPr lang="es-CL" sz="900" b="0" i="0" u="none" strike="noStrike" dirty="0">
                        <a:solidFill>
                          <a:srgbClr val="FF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286" marR="6286" marT="6286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CL" sz="900" b="0" u="none" strike="noStrike" dirty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REM-05</a:t>
                      </a:r>
                      <a:endParaRPr lang="es-CL" sz="900" b="0" i="0" u="none" strike="noStrike" dirty="0">
                        <a:solidFill>
                          <a:srgbClr val="FF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286" marR="6286" marT="628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900" dirty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Ingresos </a:t>
                      </a:r>
                      <a:r>
                        <a:rPr lang="es-CL" sz="900" dirty="0" smtClean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 </a:t>
                      </a:r>
                      <a:r>
                        <a:rPr lang="es-CL" sz="900" dirty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Egresos </a:t>
                      </a:r>
                      <a:r>
                        <a:rPr lang="es-CL" sz="900" dirty="0" smtClean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por </a:t>
                      </a:r>
                      <a:r>
                        <a:rPr lang="es-CL" sz="900" dirty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Condición </a:t>
                      </a:r>
                      <a:r>
                        <a:rPr lang="es-CL" sz="900" dirty="0" smtClean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 </a:t>
                      </a:r>
                      <a:r>
                        <a:rPr lang="es-CL" sz="900" dirty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Problemas </a:t>
                      </a:r>
                      <a:r>
                        <a:rPr lang="es-CL" sz="900" dirty="0" smtClean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 </a:t>
                      </a:r>
                      <a:r>
                        <a:rPr lang="es-CL" sz="900" dirty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Salud</a:t>
                      </a:r>
                      <a:endParaRPr lang="es-CL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L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rgbClr val="FF0000"/>
                    </a:solidFill>
                  </a:tcPr>
                </a:tc>
              </a:tr>
              <a:tr h="178663"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CL" sz="900" b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</a:t>
                      </a:r>
                      <a:endParaRPr lang="es-CL" sz="900" b="0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286" marR="6286" marT="6286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CL" sz="900" b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REM-06</a:t>
                      </a:r>
                      <a:endParaRPr lang="es-CL" sz="900" b="0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286" marR="6286" marT="628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9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Programa </a:t>
                      </a:r>
                      <a:r>
                        <a:rPr lang="es-CL" sz="9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 </a:t>
                      </a:r>
                      <a:r>
                        <a:rPr lang="es-CL" sz="9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Salud Mental Atención Primaria </a:t>
                      </a:r>
                      <a:r>
                        <a:rPr lang="es-CL" sz="9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 </a:t>
                      </a:r>
                      <a:r>
                        <a:rPr lang="es-CL" sz="9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Especialidades</a:t>
                      </a:r>
                      <a:endParaRPr lang="es-CL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L" sz="900" kern="12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rgbClr val="FFFFCC"/>
                    </a:solidFill>
                  </a:tcPr>
                </a:tc>
              </a:tr>
              <a:tr h="178663"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CL" sz="900" b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</a:t>
                      </a:r>
                      <a:endParaRPr lang="es-CL" sz="900" b="0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286" marR="6286" marT="6286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CL" sz="900" b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REM-07</a:t>
                      </a:r>
                      <a:endParaRPr lang="es-CL" sz="900" b="0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286" marR="6286" marT="628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9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Atención </a:t>
                      </a:r>
                      <a:r>
                        <a:rPr lang="es-CL" sz="9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 </a:t>
                      </a:r>
                      <a:r>
                        <a:rPr lang="es-CL" sz="9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Especialidades</a:t>
                      </a:r>
                      <a:endParaRPr lang="es-CL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L" sz="900" kern="12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rgbClr val="FFFFCC"/>
                    </a:solidFill>
                  </a:tcPr>
                </a:tc>
              </a:tr>
              <a:tr h="178663"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CL" sz="900" b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</a:t>
                      </a:r>
                      <a:endParaRPr lang="es-CL" sz="900" b="0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286" marR="6286" marT="6286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CL" sz="900" b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REM-08</a:t>
                      </a:r>
                      <a:endParaRPr lang="es-CL" sz="900" b="0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286" marR="6286" marT="628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9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Atención </a:t>
                      </a:r>
                      <a:r>
                        <a:rPr lang="es-CL" sz="9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 </a:t>
                      </a:r>
                      <a:r>
                        <a:rPr lang="es-CL" sz="9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Urgencia</a:t>
                      </a:r>
                      <a:endParaRPr lang="es-CL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L" sz="900" kern="12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rgbClr val="FFFFCC"/>
                    </a:solidFill>
                  </a:tcPr>
                </a:tc>
              </a:tr>
              <a:tr h="178663"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CL" sz="900" b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</a:t>
                      </a:r>
                      <a:endParaRPr lang="es-CL" sz="900" b="0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286" marR="6286" marT="6286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CL" sz="900" b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REM-09</a:t>
                      </a:r>
                      <a:endParaRPr lang="es-CL" sz="900" b="0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286" marR="6286" marT="628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900" b="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Atención </a:t>
                      </a:r>
                      <a:r>
                        <a:rPr lang="es-CL" sz="900" b="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 </a:t>
                      </a:r>
                      <a:r>
                        <a:rPr lang="es-CL" sz="900" b="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Salud </a:t>
                      </a:r>
                      <a:r>
                        <a:rPr lang="es-CL" sz="900" b="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Odontológica en APS y Especialidades</a:t>
                      </a:r>
                      <a:endParaRPr lang="es-CL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L" sz="1100" b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78663"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CL" sz="900" b="0" u="none" strike="noStrike" dirty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</a:t>
                      </a:r>
                      <a:endParaRPr lang="es-CL" sz="900" b="0" i="0" u="none" strike="noStrike" dirty="0">
                        <a:solidFill>
                          <a:srgbClr val="FF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286" marR="6286" marT="6286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CL" sz="900" b="0" u="none" strike="noStrike" dirty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REM-11</a:t>
                      </a:r>
                      <a:endParaRPr lang="es-CL" sz="900" b="0" i="0" u="none" strike="noStrike" dirty="0">
                        <a:solidFill>
                          <a:srgbClr val="FF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286" marR="6286" marT="628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900" dirty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Exámenes </a:t>
                      </a:r>
                      <a:r>
                        <a:rPr lang="es-CL" sz="900" dirty="0" smtClean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 </a:t>
                      </a:r>
                      <a:r>
                        <a:rPr lang="es-CL" sz="900" dirty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Pesquisa </a:t>
                      </a:r>
                      <a:r>
                        <a:rPr lang="es-CL" sz="900" dirty="0" smtClean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 </a:t>
                      </a:r>
                      <a:r>
                        <a:rPr lang="es-CL" sz="900" dirty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Enfermedades Trasmisibles</a:t>
                      </a:r>
                      <a:endParaRPr lang="es-CL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L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rgbClr val="FF0000"/>
                    </a:solidFill>
                  </a:tcPr>
                </a:tc>
              </a:tr>
              <a:tr h="178663"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CL" sz="900" b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</a:t>
                      </a:r>
                      <a:endParaRPr lang="es-CL" sz="9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286" marR="6286" marT="6286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CL" sz="900" b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REM-19a</a:t>
                      </a:r>
                      <a:endParaRPr lang="es-CL" sz="9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286" marR="6286" marT="628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9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Actividades </a:t>
                      </a:r>
                      <a:r>
                        <a:rPr lang="es-CL" sz="9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 Promoción y Prevención de la Salud</a:t>
                      </a:r>
                      <a:endParaRPr lang="es-CL" sz="11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L" sz="11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8663"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CL" sz="900" b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</a:t>
                      </a:r>
                      <a:endParaRPr lang="es-CL" sz="9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286" marR="6286" marT="6286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CL" sz="900" b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REM-19b</a:t>
                      </a:r>
                      <a:endParaRPr lang="es-CL" sz="9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286" marR="6286" marT="628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9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Actividades </a:t>
                      </a:r>
                      <a:r>
                        <a:rPr lang="es-CL" sz="9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 </a:t>
                      </a:r>
                      <a:r>
                        <a:rPr lang="es-CL" sz="9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Participación Social</a:t>
                      </a:r>
                      <a:endParaRPr lang="es-CL" sz="11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L" sz="11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8663"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CL" sz="900" b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</a:t>
                      </a:r>
                      <a:endParaRPr lang="es-CL" sz="900" b="0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286" marR="6286" marT="6286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CL" sz="9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REM-21</a:t>
                      </a:r>
                      <a:endParaRPr lang="es-CL" sz="900" b="0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286" marR="6286" marT="628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9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Quirófanos y </a:t>
                      </a:r>
                      <a:r>
                        <a:rPr lang="es-CL" sz="9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Otros Recursos Hospitalarios</a:t>
                      </a:r>
                      <a:endParaRPr lang="es-CL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L" sz="11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rgbClr val="FFFFCC"/>
                    </a:solidFill>
                  </a:tcPr>
                </a:tc>
              </a:tr>
              <a:tr h="178663"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CL" sz="900" b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</a:t>
                      </a:r>
                      <a:endParaRPr lang="es-CL" sz="900" b="0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286" marR="6286" marT="6286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CL" sz="900" b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REM-23</a:t>
                      </a:r>
                      <a:endParaRPr lang="es-CL" sz="900" b="0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286" marR="6286" marT="628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9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Salas: Ira, Era </a:t>
                      </a:r>
                      <a:r>
                        <a:rPr lang="es-CL" sz="9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 </a:t>
                      </a:r>
                      <a:r>
                        <a:rPr lang="es-CL" sz="9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Mixtas </a:t>
                      </a:r>
                      <a:r>
                        <a:rPr lang="es-CL" sz="9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 APS</a:t>
                      </a:r>
                      <a:endParaRPr lang="es-CL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L" sz="11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rgbClr val="FFFFCC"/>
                    </a:solidFill>
                  </a:tcPr>
                </a:tc>
              </a:tr>
              <a:tr h="178663"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CL" sz="900" b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</a:t>
                      </a:r>
                      <a:endParaRPr lang="es-CL" sz="900" b="0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286" marR="6286" marT="6286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CL" sz="900" b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REM-24</a:t>
                      </a:r>
                      <a:endParaRPr lang="es-CL" sz="900" b="0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286" marR="6286" marT="628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9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Atención </a:t>
                      </a:r>
                      <a:r>
                        <a:rPr lang="es-CL" sz="9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 </a:t>
                      </a:r>
                      <a:r>
                        <a:rPr lang="es-CL" sz="9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Maternidad</a:t>
                      </a:r>
                      <a:endParaRPr lang="es-CL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L" sz="11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rgbClr val="FFFFCC"/>
                    </a:solidFill>
                  </a:tcPr>
                </a:tc>
              </a:tr>
              <a:tr h="178663"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CL" sz="900" b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</a:t>
                      </a:r>
                      <a:endParaRPr lang="es-CL" sz="9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286" marR="6286" marT="6286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CL" sz="900" b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REM-25</a:t>
                      </a:r>
                      <a:endParaRPr lang="es-CL" sz="9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286" marR="6286" marT="628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9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Servicios de </a:t>
                      </a:r>
                      <a:r>
                        <a:rPr lang="es-CL" sz="9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Sangre</a:t>
                      </a:r>
                      <a:endParaRPr lang="es-CL" sz="11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L" sz="11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8663"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CL" sz="900" b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</a:t>
                      </a:r>
                      <a:endParaRPr lang="es-CL" sz="9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286" marR="6286" marT="6286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CL" sz="900" b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REM-26</a:t>
                      </a:r>
                      <a:endParaRPr lang="es-CL" sz="9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286" marR="6286" marT="628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9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Actividades </a:t>
                      </a:r>
                      <a:r>
                        <a:rPr lang="es-CL" sz="9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 </a:t>
                      </a:r>
                      <a:r>
                        <a:rPr lang="es-CL" sz="9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Domicilio </a:t>
                      </a:r>
                      <a:r>
                        <a:rPr lang="es-CL" sz="9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 </a:t>
                      </a:r>
                      <a:r>
                        <a:rPr lang="es-CL" sz="9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Otros Espacios</a:t>
                      </a:r>
                      <a:endParaRPr lang="es-CL" sz="11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L" sz="11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8663"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CL" sz="9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6286" marR="6286" marT="6286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CL" sz="9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REM-27</a:t>
                      </a:r>
                    </a:p>
                  </a:txBody>
                  <a:tcPr marL="6286" marR="6286" marT="6286" marB="0" anchor="ctr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9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Educación </a:t>
                      </a:r>
                      <a:r>
                        <a:rPr lang="es-CL" sz="9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para </a:t>
                      </a:r>
                      <a:r>
                        <a:rPr lang="es-CL" sz="9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s-CL" sz="9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 </a:t>
                      </a:r>
                      <a:r>
                        <a:rPr lang="es-CL" sz="9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Salud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L" sz="900" kern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8663"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CL" sz="9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6286" marR="6286" marT="6286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CL" sz="9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REM-28</a:t>
                      </a:r>
                    </a:p>
                  </a:txBody>
                  <a:tcPr marL="6286" marR="6286" marT="6286" marB="0" anchor="ctr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9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Programa de Rehabilitación Integral</a:t>
                      </a:r>
                      <a:endParaRPr lang="es-CL" sz="900" kern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L" sz="900" kern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8663"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CL" sz="900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6286" marR="6286" marT="6286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CL" sz="900" kern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REM-29</a:t>
                      </a:r>
                      <a:endParaRPr lang="es-CL" sz="900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" marR="6286" marT="6286" marB="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900" kern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Programa de Imágenes Diagnósticas y/o </a:t>
                      </a:r>
                      <a:r>
                        <a:rPr lang="es-CL" sz="900" kern="1200" dirty="0" err="1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Resolutividad</a:t>
                      </a:r>
                      <a:r>
                        <a:rPr lang="es-CL" sz="900" kern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en Atención Primaria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L" sz="900" kern="1200" dirty="0" smtClean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78663"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CL" sz="900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6286" marR="6286" marT="6286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CL" sz="900" kern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REM-30</a:t>
                      </a:r>
                      <a:endParaRPr lang="es-CL" sz="900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" marR="6286" marT="6286" marB="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900" kern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Atenciones por</a:t>
                      </a:r>
                      <a:r>
                        <a:rPr lang="es-CL" sz="900" kern="1200" baseline="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Telemedicina en la Red Asistencial</a:t>
                      </a:r>
                      <a:endParaRPr lang="es-CL" sz="900" kern="1200" dirty="0" smtClean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L" sz="900" kern="1200" dirty="0" smtClean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78663"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CL" sz="900" b="1" kern="1200" dirty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6286" marR="6286" marT="6286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CL" sz="900" b="1" kern="1200" dirty="0" smtClean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REM-31</a:t>
                      </a:r>
                      <a:endParaRPr lang="es-CL" sz="900" b="1" kern="1200" dirty="0">
                        <a:solidFill>
                          <a:srgbClr val="FF0000"/>
                        </a:solidFill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" marR="6286" marT="6286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900" b="1" kern="1200" dirty="0" smtClean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Medicina Complementaria</a:t>
                      </a: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L" sz="900" b="1" kern="1200" dirty="0" smtClean="0">
                        <a:solidFill>
                          <a:srgbClr val="FF0000"/>
                        </a:solidFill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78663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CL" sz="900" b="0" u="none" strike="noStrike" kern="1200" dirty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BS</a:t>
                      </a:r>
                    </a:p>
                  </a:txBody>
                  <a:tcPr marL="6286" marR="6286" marT="628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CL" sz="900" b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REM-B</a:t>
                      </a:r>
                      <a:endParaRPr lang="es-CL" sz="900" b="0" u="none" strike="noStrike" kern="1200" dirty="0">
                        <a:solidFill>
                          <a:srgbClr val="FF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286" marR="6286" marT="628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900" dirty="0" smtClean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Prestaciones </a:t>
                      </a:r>
                      <a:r>
                        <a:rPr lang="es-CL" sz="900" dirty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Institucionales</a:t>
                      </a:r>
                      <a:endParaRPr lang="es-CL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</a:tr>
              <a:tr h="178663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CL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BS</a:t>
                      </a:r>
                    </a:p>
                  </a:txBody>
                  <a:tcPr marL="6286" marR="6286" marT="6286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CL" sz="9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REM-B17</a:t>
                      </a:r>
                      <a:endParaRPr lang="es-CL" sz="900" b="0" u="none" strike="noStrike" kern="1200" dirty="0">
                        <a:solidFill>
                          <a:schemeClr val="dk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286" marR="6286" marT="6286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9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Actividades </a:t>
                      </a:r>
                      <a:r>
                        <a:rPr lang="es-CL" sz="90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 </a:t>
                      </a:r>
                      <a:r>
                        <a:rPr lang="es-CL" sz="9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Apoyo Diagnostico </a:t>
                      </a:r>
                      <a:r>
                        <a:rPr lang="es-CL" sz="90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 Terapéutico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178663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CL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BM</a:t>
                      </a:r>
                    </a:p>
                  </a:txBody>
                  <a:tcPr marL="6286" marR="6286" marT="628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CL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REM-18</a:t>
                      </a:r>
                    </a:p>
                  </a:txBody>
                  <a:tcPr marL="6286" marR="6286" marT="628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90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Actividades de Apoyo Diagnóstico y Terapéutico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78663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CL" sz="900" b="0" u="none" strike="noStrike" kern="1200" dirty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BM</a:t>
                      </a:r>
                    </a:p>
                  </a:txBody>
                  <a:tcPr marL="6286" marR="6286" marT="6286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CL" sz="900" b="0" u="none" strike="noStrike" kern="1200" dirty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REM-18A</a:t>
                      </a:r>
                    </a:p>
                  </a:txBody>
                  <a:tcPr marL="6286" marR="6286" marT="6286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900" dirty="0" smtClean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Libro de Prestaciones de Apoyo Diagnóstico y Terapéutico</a:t>
                      </a:r>
                      <a:endParaRPr lang="es-CL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78663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CL" sz="9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</a:t>
                      </a:r>
                    </a:p>
                  </a:txBody>
                  <a:tcPr marL="6286" marR="6286" marT="628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CL" sz="9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REM-D15</a:t>
                      </a:r>
                    </a:p>
                  </a:txBody>
                  <a:tcPr marL="6286" marR="6286" marT="628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9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Programa Nacional </a:t>
                      </a:r>
                      <a:r>
                        <a:rPr lang="es-CL" sz="9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 Alimentación </a:t>
                      </a:r>
                      <a:r>
                        <a:rPr lang="es-CL" sz="9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Complementaria (P.N.A.C.)</a:t>
                      </a:r>
                      <a:endParaRPr lang="es-CL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CC"/>
                    </a:solidFill>
                  </a:tcPr>
                </a:tc>
              </a:tr>
              <a:tr h="178663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CL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</a:t>
                      </a:r>
                    </a:p>
                  </a:txBody>
                  <a:tcPr marL="6286" marR="6286" marT="6286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CL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REM-D16</a:t>
                      </a:r>
                    </a:p>
                  </a:txBody>
                  <a:tcPr marL="6286" marR="6286" marT="6286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9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Programa Nacional </a:t>
                      </a:r>
                      <a:r>
                        <a:rPr lang="es-CL" sz="90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 </a:t>
                      </a:r>
                      <a:r>
                        <a:rPr lang="es-CL" sz="9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Alimentación Complementaria </a:t>
                      </a:r>
                      <a:r>
                        <a:rPr lang="es-CL" sz="90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del </a:t>
                      </a:r>
                      <a:r>
                        <a:rPr lang="es-CL" sz="9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Adulto Mayor (P.A.C.A.M.)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671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C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3200" dirty="0" smtClean="0">
                <a:solidFill>
                  <a:srgbClr val="3366CC"/>
                </a:solidFill>
              </a:rPr>
              <a:t>REM</a:t>
            </a:r>
            <a:endParaRPr lang="es-CL" sz="3200" dirty="0">
              <a:solidFill>
                <a:srgbClr val="3366CC"/>
              </a:solidFill>
            </a:endParaRP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2843807" y="4406900"/>
            <a:ext cx="5650905" cy="1362075"/>
          </a:xfrm>
          <a:prstGeom prst="rect">
            <a:avLst/>
          </a:prstGeom>
        </p:spPr>
        <p:txBody>
          <a:bodyPr anchor="t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 cap="all">
                <a:solidFill>
                  <a:schemeClr val="tx1"/>
                </a:solidFill>
                <a:latin typeface="+mj-lt"/>
                <a:ea typeface="ヒラギノ角ゴ Pro W3" charset="-128"/>
                <a:cs typeface="ヒラギノ角ゴ Pro W3" charset="-128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9pPr>
          </a:lstStyle>
          <a:p>
            <a:pPr algn="ctr"/>
            <a:r>
              <a:rPr lang="es-ES_tradnl" sz="3200" dirty="0" smtClean="0"/>
              <a:t>CONCLUSIONES</a:t>
            </a:r>
            <a:endParaRPr lang="es-CL" sz="3200" dirty="0"/>
          </a:p>
        </p:txBody>
      </p:sp>
    </p:spTree>
    <p:extLst>
      <p:ext uri="{BB962C8B-B14F-4D97-AF65-F5344CB8AC3E}">
        <p14:creationId xmlns:p14="http://schemas.microsoft.com/office/powerpoint/2010/main" val="21305650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334963"/>
            <a:ext cx="8164513" cy="1143000"/>
          </a:xfrm>
        </p:spPr>
        <p:txBody>
          <a:bodyPr/>
          <a:lstStyle/>
          <a:p>
            <a:r>
              <a:rPr lang="es-CL" dirty="0"/>
              <a:t/>
            </a:r>
            <a:br>
              <a:rPr lang="es-CL" dirty="0"/>
            </a:br>
            <a:r>
              <a:rPr lang="es-CL" dirty="0"/>
              <a:t>P</a:t>
            </a:r>
            <a:r>
              <a:rPr lang="es-CL" dirty="0" smtClean="0"/>
              <a:t>ara lograr calidad en los registros REM: 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s-CL" sz="2000" dirty="0" smtClean="0"/>
              <a:t>Registro </a:t>
            </a:r>
            <a:r>
              <a:rPr lang="es-CL" sz="2000" dirty="0"/>
              <a:t>de la evolución de la atención en ficha clínica (digital o papel</a:t>
            </a:r>
            <a:r>
              <a:rPr lang="es-CL" sz="2000" dirty="0" smtClean="0"/>
              <a:t>)</a:t>
            </a:r>
          </a:p>
          <a:p>
            <a:pPr lvl="1"/>
            <a:r>
              <a:rPr lang="es-CL" sz="2000" dirty="0" smtClean="0"/>
              <a:t>Buen uso de sistema Informático “RAYEN” con perfil según cartera de servicios que debe ejecutar el profesional.</a:t>
            </a:r>
          </a:p>
          <a:p>
            <a:pPr lvl="1"/>
            <a:r>
              <a:rPr lang="es-CL" sz="2000" dirty="0" smtClean="0"/>
              <a:t>Contar con una programación de agenda y dar cumplimiento a ella. </a:t>
            </a:r>
          </a:p>
          <a:p>
            <a:pPr lvl="1"/>
            <a:r>
              <a:rPr lang="es-CL" sz="2000" dirty="0" smtClean="0"/>
              <a:t>Disponer de estadística mensual veraz en los plazos establecidos por el establecimiento.</a:t>
            </a:r>
          </a:p>
          <a:p>
            <a:pPr lvl="1"/>
            <a:r>
              <a:rPr lang="es-CL" sz="2000" dirty="0" smtClean="0"/>
              <a:t>Todos los establecimientos cuentan con referentes de estadística: profesional y administrativo.</a:t>
            </a:r>
            <a:endParaRPr lang="es-CL" sz="2000" dirty="0"/>
          </a:p>
          <a:p>
            <a:endParaRPr lang="es-CL" dirty="0"/>
          </a:p>
        </p:txBody>
      </p:sp>
      <p:sp>
        <p:nvSpPr>
          <p:cNvPr id="4" name="Explosión 1 3"/>
          <p:cNvSpPr/>
          <p:nvPr/>
        </p:nvSpPr>
        <p:spPr>
          <a:xfrm>
            <a:off x="5361709" y="5278582"/>
            <a:ext cx="2738683" cy="1390778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srgbClr val="FF0000"/>
                </a:solidFill>
              </a:rPr>
              <a:t>Revisar!!</a:t>
            </a:r>
            <a:endParaRPr lang="es-C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14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7" y="332656"/>
            <a:ext cx="7992888" cy="1055712"/>
          </a:xfrm>
        </p:spPr>
        <p:txBody>
          <a:bodyPr/>
          <a:lstStyle/>
          <a:p>
            <a:r>
              <a:rPr lang="es-CL" dirty="0" smtClean="0"/>
              <a:t>Registro Estadístico de Calidad para:</a:t>
            </a:r>
            <a:endParaRPr lang="es-CL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sz="half" idx="1"/>
          </p:nvPr>
        </p:nvSpPr>
        <p:spPr>
          <a:xfrm>
            <a:off x="755576" y="1124744"/>
            <a:ext cx="7848872" cy="4416896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s-CL" dirty="0" smtClean="0"/>
              <a:t>Producción del establecimiento</a:t>
            </a:r>
          </a:p>
          <a:p>
            <a:pPr marL="457200" indent="-457200">
              <a:buFont typeface="+mj-lt"/>
              <a:buAutoNum type="arabicPeriod"/>
            </a:pPr>
            <a:r>
              <a:rPr lang="es-CL" dirty="0" smtClean="0"/>
              <a:t>Producción por estamento</a:t>
            </a:r>
          </a:p>
          <a:p>
            <a:pPr marL="457200" indent="-457200">
              <a:buFont typeface="+mj-lt"/>
              <a:buAutoNum type="arabicPeriod"/>
            </a:pPr>
            <a:r>
              <a:rPr lang="es-CL" dirty="0"/>
              <a:t>Monitoreo de </a:t>
            </a:r>
            <a:r>
              <a:rPr lang="es-CL" dirty="0" smtClean="0"/>
              <a:t>Metas: IAAPS, Glosa IV, asociadas a convenios (Programas: Odontológico, </a:t>
            </a:r>
            <a:r>
              <a:rPr lang="es-CL" dirty="0"/>
              <a:t>R</a:t>
            </a:r>
            <a:r>
              <a:rPr lang="es-CL" dirty="0" smtClean="0"/>
              <a:t>esolutividad, Dependencia Severa…)</a:t>
            </a:r>
          </a:p>
          <a:p>
            <a:pPr marL="457200" indent="-457200">
              <a:buFont typeface="+mj-lt"/>
              <a:buAutoNum type="arabicPeriod"/>
            </a:pPr>
            <a:r>
              <a:rPr lang="es-CL" dirty="0"/>
              <a:t>Monitoreo de </a:t>
            </a:r>
            <a:r>
              <a:rPr lang="es-CL" dirty="0" smtClean="0"/>
              <a:t>Leyes asociadas a estímulo de desempeño</a:t>
            </a:r>
          </a:p>
          <a:p>
            <a:pPr marL="457200" indent="-457200">
              <a:buFont typeface="+mj-lt"/>
              <a:buAutoNum type="arabicPeriod"/>
            </a:pPr>
            <a:r>
              <a:rPr lang="es-CL" dirty="0" smtClean="0"/>
              <a:t>Requerimiento de recursos humanos</a:t>
            </a:r>
          </a:p>
          <a:p>
            <a:pPr marL="457200" indent="-457200">
              <a:buFont typeface="+mj-lt"/>
              <a:buAutoNum type="arabicPeriod"/>
            </a:pPr>
            <a:r>
              <a:rPr lang="es-CL" dirty="0" smtClean="0"/>
              <a:t>Proyectos de inversión</a:t>
            </a:r>
          </a:p>
          <a:p>
            <a:pPr marL="457200" indent="-457200">
              <a:buFont typeface="+mj-lt"/>
              <a:buAutoNum type="arabicPeriod"/>
            </a:pPr>
            <a:r>
              <a:rPr lang="es-CL" dirty="0" smtClean="0"/>
              <a:t>Cumplimiento </a:t>
            </a:r>
            <a:r>
              <a:rPr lang="es-CL" dirty="0"/>
              <a:t>de </a:t>
            </a:r>
            <a:r>
              <a:rPr lang="es-CL" dirty="0" smtClean="0"/>
              <a:t>programación de actividades médico y profesionales </a:t>
            </a:r>
            <a:r>
              <a:rPr lang="es-CL" smtClean="0"/>
              <a:t>no médicos</a:t>
            </a:r>
            <a:endParaRPr lang="es-CL" dirty="0" smtClean="0"/>
          </a:p>
          <a:p>
            <a:pPr marL="457200" indent="-457200">
              <a:buFont typeface="+mj-lt"/>
              <a:buAutoNum type="arabicPeriod"/>
            </a:pPr>
            <a:r>
              <a:rPr lang="es-CL" dirty="0" smtClean="0"/>
              <a:t>Comportamiento epidemiológico</a:t>
            </a:r>
          </a:p>
          <a:p>
            <a:pPr marL="457200" indent="-457200">
              <a:buFont typeface="+mj-lt"/>
              <a:buAutoNum type="arabicPeriod"/>
            </a:pPr>
            <a:r>
              <a:rPr lang="es-CL" dirty="0" smtClean="0"/>
              <a:t>Monitoreo de indicadores hospitalarios</a:t>
            </a:r>
          </a:p>
          <a:p>
            <a:pPr marL="457200" indent="-457200">
              <a:buFont typeface="+mj-lt"/>
              <a:buAutoNum type="arabicPeriod"/>
            </a:pPr>
            <a:r>
              <a:rPr lang="es-CL" dirty="0" smtClean="0"/>
              <a:t>Cuenta Pública del establecimiento y S</a:t>
            </a:r>
            <a:r>
              <a:rPr lang="es-CL" dirty="0"/>
              <a:t>.</a:t>
            </a:r>
            <a:r>
              <a:rPr lang="es-CL" dirty="0" smtClean="0"/>
              <a:t> Salud</a:t>
            </a:r>
          </a:p>
          <a:p>
            <a:pPr marL="0" indent="0">
              <a:buNone/>
            </a:pPr>
            <a:endParaRPr lang="es-CL" sz="2400" dirty="0" smtClean="0"/>
          </a:p>
          <a:p>
            <a:pPr marL="457200" indent="-457200">
              <a:buFont typeface="+mj-lt"/>
              <a:buAutoNum type="arabicPeriod"/>
            </a:pPr>
            <a:endParaRPr lang="es-CL" sz="2400" dirty="0"/>
          </a:p>
        </p:txBody>
      </p:sp>
    </p:spTree>
    <p:extLst>
      <p:ext uri="{BB962C8B-B14F-4D97-AF65-F5344CB8AC3E}">
        <p14:creationId xmlns:p14="http://schemas.microsoft.com/office/powerpoint/2010/main" val="19857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3200" dirty="0" smtClean="0">
                <a:solidFill>
                  <a:srgbClr val="3366CC"/>
                </a:solidFill>
              </a:rPr>
              <a:t>SERIE Anexos</a:t>
            </a:r>
            <a:br>
              <a:rPr lang="es-ES_tradnl" sz="3200" dirty="0" smtClean="0">
                <a:solidFill>
                  <a:srgbClr val="3366CC"/>
                </a:solidFill>
              </a:rPr>
            </a:br>
            <a:r>
              <a:rPr lang="es-ES_tradnl" sz="1600" dirty="0" smtClean="0">
                <a:solidFill>
                  <a:srgbClr val="FF0000"/>
                </a:solidFill>
              </a:rPr>
              <a:t>Actualización 2017</a:t>
            </a:r>
            <a:endParaRPr lang="es-CL" sz="3200" dirty="0">
              <a:solidFill>
                <a:srgbClr val="FF0000"/>
              </a:solidFill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1150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                  AREAS DE TRABAJO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23528" y="980728"/>
            <a:ext cx="8566101" cy="5095205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s-CL" b="1" dirty="0" smtClean="0">
                <a:solidFill>
                  <a:srgbClr val="FF0000"/>
                </a:solidFill>
              </a:rPr>
              <a:t>Egresos Hospitalarios </a:t>
            </a:r>
          </a:p>
          <a:p>
            <a:pPr marL="0" indent="0">
              <a:buNone/>
            </a:pPr>
            <a:endParaRPr lang="es-CL" b="1" dirty="0" smtClean="0">
              <a:solidFill>
                <a:srgbClr val="FF0000"/>
              </a:solidFill>
            </a:endParaRPr>
          </a:p>
          <a:p>
            <a:r>
              <a:rPr lang="es-CL" sz="1800" dirty="0" smtClean="0"/>
              <a:t>La oportunidad y completitud de datos del Informe Estadístico de Egresos Hospitalarios (IEEH): diagnóstico CIE10 y firma del alta médica, información relevante y necesaria para la estadística de morbilidad.</a:t>
            </a:r>
          </a:p>
          <a:p>
            <a:pPr marL="0" indent="0">
              <a:buNone/>
            </a:pPr>
            <a:endParaRPr lang="es-CL" sz="1800" dirty="0" smtClean="0"/>
          </a:p>
          <a:p>
            <a:r>
              <a:rPr lang="es-CL" sz="1800" dirty="0" smtClean="0"/>
              <a:t>Se dispone de una plataforma web para el ingreso de datos del IEEH.</a:t>
            </a:r>
          </a:p>
          <a:p>
            <a:pPr marL="0" indent="0">
              <a:buNone/>
            </a:pPr>
            <a:r>
              <a:rPr lang="es-CL" sz="1800" dirty="0"/>
              <a:t>	</a:t>
            </a:r>
            <a:r>
              <a:rPr lang="es-CL" sz="1800" dirty="0">
                <a:hlinkClick r:id="rId2"/>
              </a:rPr>
              <a:t>http://</a:t>
            </a:r>
            <a:r>
              <a:rPr lang="es-CL" sz="1800" dirty="0" smtClean="0">
                <a:hlinkClick r:id="rId2"/>
              </a:rPr>
              <a:t>egresos23.deis.cl</a:t>
            </a:r>
            <a:endParaRPr lang="es-CL" sz="1800" dirty="0" smtClean="0"/>
          </a:p>
          <a:p>
            <a:pPr marL="0" indent="0">
              <a:buNone/>
            </a:pPr>
            <a:endParaRPr lang="es-CL" sz="1800" dirty="0" smtClean="0"/>
          </a:p>
          <a:p>
            <a:r>
              <a:rPr lang="es-CL" sz="1800" dirty="0" smtClean="0"/>
              <a:t>El ingreso de datos de IEEH es directo al sistema del DEIS para los establecimientos que no tienen sistema propio.</a:t>
            </a:r>
          </a:p>
          <a:p>
            <a:endParaRPr lang="es-CL" sz="1800" dirty="0"/>
          </a:p>
          <a:p>
            <a:r>
              <a:rPr lang="es-CL" sz="1800" dirty="0" smtClean="0"/>
              <a:t>El HBO importa datos mensualmente al sistema del DEIS.</a:t>
            </a:r>
          </a:p>
          <a:p>
            <a:endParaRPr lang="es-CL" sz="1800" dirty="0"/>
          </a:p>
          <a:p>
            <a:r>
              <a:rPr lang="es-CL" sz="1800" dirty="0" smtClean="0"/>
              <a:t>El plazo establecido por el DEIS para tributar los IEEH es con un mes de desfase</a:t>
            </a:r>
          </a:p>
          <a:p>
            <a:pPr marL="0" indent="0">
              <a:buNone/>
            </a:pPr>
            <a:endParaRPr lang="es-CL" sz="1800" dirty="0" smtClean="0"/>
          </a:p>
          <a:p>
            <a:endParaRPr lang="es-CL" sz="1800" dirty="0" smtClean="0"/>
          </a:p>
        </p:txBody>
      </p:sp>
    </p:spTree>
    <p:extLst>
      <p:ext uri="{BB962C8B-B14F-4D97-AF65-F5344CB8AC3E}">
        <p14:creationId xmlns:p14="http://schemas.microsoft.com/office/powerpoint/2010/main" val="198702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/>
          <p:cNvSpPr txBox="1"/>
          <p:nvPr/>
        </p:nvSpPr>
        <p:spPr>
          <a:xfrm>
            <a:off x="467544" y="1612475"/>
            <a:ext cx="3261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1. Estadistica Mes de Enero 2018</a:t>
            </a:r>
            <a:endParaRPr lang="es-CL" dirty="0"/>
          </a:p>
        </p:txBody>
      </p:sp>
      <p:sp>
        <p:nvSpPr>
          <p:cNvPr id="10" name="CuadroTexto 9"/>
          <p:cNvSpPr txBox="1"/>
          <p:nvPr/>
        </p:nvSpPr>
        <p:spPr>
          <a:xfrm>
            <a:off x="467544" y="4527576"/>
            <a:ext cx="3444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2. Estadistica Mes de Febrero 2018</a:t>
            </a:r>
            <a:endParaRPr lang="es-CL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/>
          <a:srcRect l="13141" t="34370" r="52367" b="27817"/>
          <a:stretch/>
        </p:blipFill>
        <p:spPr>
          <a:xfrm>
            <a:off x="4139952" y="908720"/>
            <a:ext cx="4752528" cy="266429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6156176" y="2564904"/>
            <a:ext cx="1296145" cy="504056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/>
          <a:srcRect l="12978" t="45272" r="52350" b="16718"/>
          <a:stretch/>
        </p:blipFill>
        <p:spPr>
          <a:xfrm>
            <a:off x="4139952" y="3717032"/>
            <a:ext cx="4752528" cy="2664296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5538355" y="4499264"/>
            <a:ext cx="617821" cy="474772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5913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685800" y="2000240"/>
            <a:ext cx="77724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ヒラギノ角ゴ Pro W3" charset="-128"/>
                <a:cs typeface="Verdana" pitchFamily="34" charset="0"/>
              </a:rPr>
              <a:t>Gracias.</a:t>
            </a:r>
            <a:endParaRPr kumimoji="0" lang="en-US" sz="9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Verdana" pitchFamily="34" charset="0"/>
              <a:ea typeface="ヒラギノ角ゴ Pro W3" charset="-128"/>
              <a:cs typeface="Verdan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5468" t="18736" r="27107" b="16548"/>
          <a:stretch/>
        </p:blipFill>
        <p:spPr>
          <a:xfrm>
            <a:off x="192722" y="22819"/>
            <a:ext cx="8843774" cy="6788505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5148064" y="548680"/>
            <a:ext cx="1512168" cy="5760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6827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4386" t="16332" r="27164" b="12962"/>
          <a:stretch/>
        </p:blipFill>
        <p:spPr>
          <a:xfrm>
            <a:off x="302016" y="48352"/>
            <a:ext cx="8518456" cy="6809648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5492035" y="426777"/>
            <a:ext cx="1672253" cy="33855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s-CL" sz="1600" b="1" dirty="0" smtClean="0">
                <a:solidFill>
                  <a:srgbClr val="FF0000"/>
                </a:solidFill>
              </a:rPr>
              <a:t>Unidad Funcional</a:t>
            </a:r>
            <a:endParaRPr lang="es-CL" sz="1600" b="1" dirty="0">
              <a:solidFill>
                <a:srgbClr val="FF0000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7179610" y="836628"/>
            <a:ext cx="1462260" cy="6617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s-CL" sz="1600" b="1" dirty="0" smtClean="0">
                <a:solidFill>
                  <a:srgbClr val="FF0000"/>
                </a:solidFill>
              </a:rPr>
              <a:t>Servicio Clínico</a:t>
            </a:r>
          </a:p>
          <a:p>
            <a:r>
              <a:rPr lang="es-CL" sz="1050" dirty="0" err="1" smtClean="0"/>
              <a:t>Hosp</a:t>
            </a:r>
            <a:r>
              <a:rPr lang="es-CL" sz="1050" dirty="0" smtClean="0"/>
              <a:t>. Baja complejidad</a:t>
            </a:r>
          </a:p>
          <a:p>
            <a:r>
              <a:rPr lang="es-CL" sz="1050" dirty="0" smtClean="0"/>
              <a:t>999 = Indiferenciado, </a:t>
            </a:r>
            <a:endParaRPr lang="es-CL" sz="1050" dirty="0"/>
          </a:p>
        </p:txBody>
      </p:sp>
      <p:cxnSp>
        <p:nvCxnSpPr>
          <p:cNvPr id="6" name="Conector recto de flecha 5"/>
          <p:cNvCxnSpPr/>
          <p:nvPr/>
        </p:nvCxnSpPr>
        <p:spPr>
          <a:xfrm flipH="1">
            <a:off x="7164288" y="260648"/>
            <a:ext cx="504056" cy="2160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de flecha 6"/>
          <p:cNvCxnSpPr/>
          <p:nvPr/>
        </p:nvCxnSpPr>
        <p:spPr>
          <a:xfrm flipH="1">
            <a:off x="7910740" y="404664"/>
            <a:ext cx="621700" cy="4319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812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                  AREAS DE TRABAJO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38796" y="908720"/>
            <a:ext cx="8612654" cy="5095205"/>
          </a:xfrm>
        </p:spPr>
        <p:txBody>
          <a:bodyPr/>
          <a:lstStyle/>
          <a:p>
            <a:pPr marL="0" indent="0">
              <a:buNone/>
            </a:pPr>
            <a:r>
              <a:rPr lang="es-CL" b="1" dirty="0" smtClean="0">
                <a:solidFill>
                  <a:srgbClr val="FF0000"/>
                </a:solidFill>
              </a:rPr>
              <a:t>2. REM 20 Censo diario de pacientes y camas</a:t>
            </a:r>
          </a:p>
          <a:p>
            <a:pPr marL="0" indent="0">
              <a:buNone/>
            </a:pPr>
            <a:endParaRPr lang="es-CL" b="1" dirty="0" smtClean="0">
              <a:solidFill>
                <a:srgbClr val="FF0000"/>
              </a:solidFill>
            </a:endParaRPr>
          </a:p>
          <a:p>
            <a:r>
              <a:rPr lang="es-CL" sz="1800" dirty="0" smtClean="0"/>
              <a:t>Se dispone de un sistema on-line para el registro mensual del censo hospitalario.</a:t>
            </a:r>
          </a:p>
          <a:p>
            <a:pPr marL="0" indent="0">
              <a:buNone/>
            </a:pPr>
            <a:r>
              <a:rPr lang="es-CL" sz="1800" dirty="0" smtClean="0"/>
              <a:t>	</a:t>
            </a:r>
            <a:r>
              <a:rPr lang="es-CL" sz="1800" dirty="0" smtClean="0">
                <a:hlinkClick r:id="rId2"/>
              </a:rPr>
              <a:t>http</a:t>
            </a:r>
            <a:r>
              <a:rPr lang="es-CL" sz="1800" dirty="0">
                <a:hlinkClick r:id="rId2"/>
              </a:rPr>
              <a:t>://</a:t>
            </a:r>
            <a:r>
              <a:rPr lang="es-CL" sz="1800" dirty="0" smtClean="0">
                <a:hlinkClick r:id="rId2"/>
              </a:rPr>
              <a:t>rem20.deis.cl/</a:t>
            </a:r>
            <a:endParaRPr lang="es-CL" sz="1800" dirty="0" smtClean="0"/>
          </a:p>
          <a:p>
            <a:pPr marL="0" indent="0">
              <a:buNone/>
            </a:pPr>
            <a:endParaRPr lang="es-CL" sz="1800" dirty="0" smtClean="0"/>
          </a:p>
          <a:p>
            <a:r>
              <a:rPr lang="es-CL" sz="1800" dirty="0" smtClean="0"/>
              <a:t>Esta información es base para los indicadores hospitalarios.</a:t>
            </a:r>
          </a:p>
          <a:p>
            <a:endParaRPr lang="es-CL" sz="1800" dirty="0" smtClean="0"/>
          </a:p>
          <a:p>
            <a:r>
              <a:rPr lang="es-CL" sz="1800" dirty="0" smtClean="0"/>
              <a:t>Los datos de REM 20 deben ser consistentes con los egresos hospitalarios del IEEH (número egresos, fallecidos)</a:t>
            </a:r>
            <a:endParaRPr lang="es-CL" sz="1800" dirty="0"/>
          </a:p>
        </p:txBody>
      </p:sp>
      <p:pic>
        <p:nvPicPr>
          <p:cNvPr id="5" name="7 Imagen"/>
          <p:cNvPicPr/>
          <p:nvPr/>
        </p:nvPicPr>
        <p:blipFill rotWithShape="1">
          <a:blip r:embed="rId3"/>
          <a:srcRect l="32606" t="33505" r="37623" b="29059"/>
          <a:stretch/>
        </p:blipFill>
        <p:spPr bwMode="auto">
          <a:xfrm>
            <a:off x="2843808" y="4149080"/>
            <a:ext cx="4320480" cy="23762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4678527" y="5661247"/>
            <a:ext cx="432048" cy="830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CuadroTexto 6"/>
          <p:cNvSpPr txBox="1"/>
          <p:nvPr/>
        </p:nvSpPr>
        <p:spPr>
          <a:xfrm>
            <a:off x="4645123" y="5533781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200" dirty="0" smtClean="0"/>
              <a:t>2018</a:t>
            </a:r>
            <a:endParaRPr lang="es-CL" sz="1200" dirty="0"/>
          </a:p>
        </p:txBody>
      </p:sp>
    </p:spTree>
    <p:extLst>
      <p:ext uri="{BB962C8B-B14F-4D97-AF65-F5344CB8AC3E}">
        <p14:creationId xmlns:p14="http://schemas.microsoft.com/office/powerpoint/2010/main" val="307695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Tema1</Template>
  <TotalTime>7360</TotalTime>
  <Words>4554</Words>
  <Application>Microsoft Office PowerPoint</Application>
  <PresentationFormat>Presentación en pantalla (4:3)</PresentationFormat>
  <Paragraphs>1869</Paragraphs>
  <Slides>61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61</vt:i4>
      </vt:variant>
    </vt:vector>
  </HeadingPairs>
  <TitlesOfParts>
    <vt:vector size="69" baseType="lpstr">
      <vt:lpstr>Arial</vt:lpstr>
      <vt:lpstr>Calibri</vt:lpstr>
      <vt:lpstr>Times New Roman</vt:lpstr>
      <vt:lpstr>Verdana</vt:lpstr>
      <vt:lpstr>ヒラギノ角ゴ Pro W3</vt:lpstr>
      <vt:lpstr>Tema1</vt:lpstr>
      <vt:lpstr>1_Office Theme</vt:lpstr>
      <vt:lpstr>2_Office Theme</vt:lpstr>
      <vt:lpstr>Presentación de PowerPoint</vt:lpstr>
      <vt:lpstr>Pág. Web DEGI</vt:lpstr>
      <vt:lpstr>ORGANIGRAMA   DEPTO.  ESTADÍSTICAS Y GESTIÓN DE LA INFORMACIÓN</vt:lpstr>
      <vt:lpstr>Temario Reunión</vt:lpstr>
      <vt:lpstr>Egresos hospitalarios</vt:lpstr>
      <vt:lpstr>                  AREAS DE TRABAJO</vt:lpstr>
      <vt:lpstr>Presentación de PowerPoint</vt:lpstr>
      <vt:lpstr>Presentación de PowerPoint</vt:lpstr>
      <vt:lpstr>                  AREAS DE TRABAJO</vt:lpstr>
      <vt:lpstr>Reporte avance registro  Egresos Hospitalarios 2017</vt:lpstr>
      <vt:lpstr>Situación de consistencia de  Base de Egresos y REM 20  (Enero a Noviembre 2017)</vt:lpstr>
      <vt:lpstr>Presentación de PowerPoint</vt:lpstr>
      <vt:lpstr>Reporte de REM20: Enero a Noviembre2017 </vt:lpstr>
      <vt:lpstr>Atenciones de urgencia</vt:lpstr>
      <vt:lpstr>AREAS DE TRABAJO</vt:lpstr>
      <vt:lpstr>Atenciones de Urgencia http://intradeis.minsal.cl/intradeis/atenciones_urgencia/reportes_publica/Menu.aspx </vt:lpstr>
      <vt:lpstr>Requerimiento de Apertura de Puerto para ingreso de  Atenciones de Urgencia. Año 2017</vt:lpstr>
      <vt:lpstr>Atenciones Diarias de Urgencia - Año 2017 Hospitales SSO</vt:lpstr>
      <vt:lpstr>Presentación de PowerPoint</vt:lpstr>
      <vt:lpstr>Nacimientos y defunciones</vt:lpstr>
      <vt:lpstr>AREAS DE TRABAJO</vt:lpstr>
      <vt:lpstr>Base Dato Defunciones – Año 2017 - SSO</vt:lpstr>
      <vt:lpstr>Estructura  Base Datos Nacimientos</vt:lpstr>
      <vt:lpstr>Presentación de PowerPoint</vt:lpstr>
      <vt:lpstr>SISTEMAS - MINSAL</vt:lpstr>
      <vt:lpstr> 5. Monito Web</vt:lpstr>
      <vt:lpstr>AREAS DE TRABAJO</vt:lpstr>
      <vt:lpstr>SNIP  (Sistema Nacional de Información Perinatal) </vt:lpstr>
      <vt:lpstr>AREAS DE TRABAJO</vt:lpstr>
      <vt:lpstr>AREAS DE TRABAJO</vt:lpstr>
      <vt:lpstr>AREAS DE TRABAJO</vt:lpstr>
      <vt:lpstr>AREA DE TRABAJO </vt:lpstr>
      <vt:lpstr>GESTION DE DATOS ESTADISTICOS</vt:lpstr>
      <vt:lpstr>Presentación de PowerPoint</vt:lpstr>
      <vt:lpstr>VALIDADORES REM  </vt:lpstr>
      <vt:lpstr>Sistema de Validadores REM - 2017</vt:lpstr>
      <vt:lpstr>Presentación de PowerPoint</vt:lpstr>
      <vt:lpstr>Presentación de PowerPoint</vt:lpstr>
      <vt:lpstr>Observaciones rem</vt:lpstr>
      <vt:lpstr>Nº Observaciones REM 2015 a 2017* </vt:lpstr>
      <vt:lpstr>Presentación de PowerPoint</vt:lpstr>
      <vt:lpstr>Nº Observaciones REM 2015 – 2017* </vt:lpstr>
      <vt:lpstr>Presentación de PowerPoint</vt:lpstr>
      <vt:lpstr>Nº Observaciones REM - 2017 </vt:lpstr>
      <vt:lpstr>Presentación de PowerPoint</vt:lpstr>
      <vt:lpstr>Observaciones Frecuentes de Errores REM</vt:lpstr>
      <vt:lpstr>Observaciones Frecuentes de Errores REM</vt:lpstr>
      <vt:lpstr>Flujo de Estadísticas REM</vt:lpstr>
      <vt:lpstr>MODIFICACIONES REM 2015 a 2017</vt:lpstr>
      <vt:lpstr>Presentación de PowerPoint</vt:lpstr>
      <vt:lpstr>Resumen Requerimientos Modificación Estadística REM – 2016 y 2017</vt:lpstr>
      <vt:lpstr>Presentación de PowerPoint</vt:lpstr>
      <vt:lpstr>MODIFICACIONES REM Nueva metodología 2018</vt:lpstr>
      <vt:lpstr>REM</vt:lpstr>
      <vt:lpstr>REM – 2018 Serie A, BS, BM y D</vt:lpstr>
      <vt:lpstr>REM</vt:lpstr>
      <vt:lpstr> Para lograr calidad en los registros REM: </vt:lpstr>
      <vt:lpstr>Registro Estadístico de Calidad para:</vt:lpstr>
      <vt:lpstr>SERIE Anexos Actualización 2017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Monica</dc:creator>
  <cp:lastModifiedBy>Minsal</cp:lastModifiedBy>
  <cp:revision>711</cp:revision>
  <cp:lastPrinted>2018-01-24T14:45:55Z</cp:lastPrinted>
  <dcterms:created xsi:type="dcterms:W3CDTF">2011-04-22T11:41:28Z</dcterms:created>
  <dcterms:modified xsi:type="dcterms:W3CDTF">2018-01-25T12:00:49Z</dcterms:modified>
</cp:coreProperties>
</file>